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6E74C-FB92-479C-8D6C-43E08D16BDD8}" v="14" dt="2024-09-04T01:40:43.61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John Cosper</a:t>
            </a:r>
          </a:p>
          <a:p>
            <a:r>
              <a:rPr lang="en-US" dirty="0">
                <a:solidFill>
                  <a:schemeClr val="bg2"/>
                </a:solidFill>
                <a:latin typeface="Abadi" panose="020B0604020104020204" pitchFamily="34" charset="0"/>
                <a:ea typeface="SF Pro" pitchFamily="2" charset="0"/>
                <a:cs typeface="SF Pro" pitchFamily="2" charset="0"/>
              </a:rPr>
              <a:t>Sept 3,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r>
              <a:rPr lang="en-US" sz="2800" dirty="0">
                <a:solidFill>
                  <a:schemeClr val="accent3">
                    <a:lumMod val="25000"/>
                  </a:schemeClr>
                </a:solidFill>
                <a:latin typeface="Abadi" panose="020B0604020104020204" pitchFamily="34" charset="0"/>
              </a:rPr>
              <a:t>In this dataset, I performed exploratory data analysis and determined training labels.   Some of the calculations that I needed to perform were:</a:t>
            </a:r>
          </a:p>
          <a:p>
            <a:pPr lvl="1"/>
            <a:r>
              <a:rPr lang="en-US" dirty="0">
                <a:solidFill>
                  <a:schemeClr val="accent3">
                    <a:lumMod val="25000"/>
                  </a:schemeClr>
                </a:solidFill>
                <a:latin typeface="Abadi" panose="020B0604020104020204" pitchFamily="34" charset="0"/>
              </a:rPr>
              <a:t>Number of launches</a:t>
            </a:r>
          </a:p>
          <a:p>
            <a:pPr lvl="1"/>
            <a:r>
              <a:rPr lang="en-US" dirty="0">
                <a:solidFill>
                  <a:schemeClr val="accent3">
                    <a:lumMod val="25000"/>
                  </a:schemeClr>
                </a:solidFill>
                <a:latin typeface="Abadi" panose="020B0604020104020204" pitchFamily="34" charset="0"/>
              </a:rPr>
              <a:t>Number and occurrence of each orbit.</a:t>
            </a:r>
          </a:p>
          <a:p>
            <a:pPr lvl="1"/>
            <a:r>
              <a:rPr lang="en-US" dirty="0">
                <a:solidFill>
                  <a:schemeClr val="accent3">
                    <a:lumMod val="25000"/>
                  </a:schemeClr>
                </a:solidFill>
                <a:latin typeface="Abadi" panose="020B0604020104020204" pitchFamily="34" charset="0"/>
              </a:rPr>
              <a:t>Occurrence of mission outcome per orbit type.</a:t>
            </a:r>
          </a:p>
          <a:p>
            <a:r>
              <a:rPr lang="en-US" sz="2800" dirty="0">
                <a:solidFill>
                  <a:schemeClr val="accent3">
                    <a:lumMod val="25000"/>
                  </a:schemeClr>
                </a:solidFill>
                <a:latin typeface="Abadi" panose="020B0604020104020204" pitchFamily="34" charset="0"/>
              </a:rPr>
              <a:t> Created landing outcome </a:t>
            </a:r>
            <a:r>
              <a:rPr lang="en-US" sz="2800" dirty="0" err="1">
                <a:solidFill>
                  <a:schemeClr val="accent3">
                    <a:lumMod val="25000"/>
                  </a:schemeClr>
                </a:solidFill>
                <a:latin typeface="Abadi" panose="020B0604020104020204" pitchFamily="34" charset="0"/>
              </a:rPr>
              <a:t>lable</a:t>
            </a:r>
            <a:r>
              <a:rPr lang="en-US" sz="2800" dirty="0">
                <a:solidFill>
                  <a:schemeClr val="accent3">
                    <a:lumMod val="25000"/>
                  </a:schemeClr>
                </a:solidFill>
                <a:latin typeface="Abadi" panose="020B0604020104020204" pitchFamily="34" charset="0"/>
              </a:rPr>
              <a:t> for Outcome column</a:t>
            </a:r>
          </a:p>
          <a:p>
            <a:r>
              <a:rPr lang="en-US" sz="2800" dirty="0">
                <a:solidFill>
                  <a:schemeClr val="accent3">
                    <a:lumMod val="25000"/>
                  </a:schemeClr>
                </a:solidFill>
                <a:latin typeface="Abadi" panose="020B0604020104020204" pitchFamily="34" charset="0"/>
              </a:rPr>
              <a:t> Exported data to CSV</a:t>
            </a:r>
          </a:p>
          <a:p>
            <a:pPr lvl="1"/>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Created table SPACEXTABLE</a:t>
            </a:r>
          </a:p>
          <a:p>
            <a:pPr>
              <a:lnSpc>
                <a:spcPct val="100000"/>
              </a:lnSpc>
              <a:spcBef>
                <a:spcPts val="1400"/>
              </a:spcBef>
            </a:pPr>
            <a:r>
              <a:rPr lang="en-US" sz="1400" dirty="0">
                <a:solidFill>
                  <a:schemeClr val="accent3">
                    <a:lumMod val="25000"/>
                  </a:schemeClr>
                </a:solidFill>
                <a:latin typeface="Abadi"/>
              </a:rPr>
              <a:t>Found the total payload mass carried by boosters launched by NASA (CRS).</a:t>
            </a:r>
          </a:p>
          <a:p>
            <a:pPr>
              <a:lnSpc>
                <a:spcPct val="100000"/>
              </a:lnSpc>
              <a:spcBef>
                <a:spcPts val="1400"/>
              </a:spcBef>
            </a:pPr>
            <a:r>
              <a:rPr lang="en-US" sz="1400" dirty="0">
                <a:solidFill>
                  <a:schemeClr val="accent3">
                    <a:lumMod val="25000"/>
                  </a:schemeClr>
                </a:solidFill>
                <a:latin typeface="Abadi"/>
              </a:rPr>
              <a:t>Display average payload mass carried by booster version F9 v1.1.</a:t>
            </a:r>
          </a:p>
          <a:p>
            <a:pPr>
              <a:lnSpc>
                <a:spcPct val="100000"/>
              </a:lnSpc>
              <a:spcBef>
                <a:spcPts val="1400"/>
              </a:spcBef>
            </a:pPr>
            <a:r>
              <a:rPr lang="en-US" sz="14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4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400" dirty="0">
                <a:solidFill>
                  <a:schemeClr val="accent3">
                    <a:lumMod val="25000"/>
                  </a:schemeClr>
                </a:solidFill>
                <a:latin typeface="Abadi"/>
              </a:rPr>
              <a:t>List the names of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which have carried the maximum payload mass.</a:t>
            </a:r>
          </a:p>
          <a:p>
            <a:pPr>
              <a:lnSpc>
                <a:spcPct val="100000"/>
              </a:lnSpc>
              <a:spcBef>
                <a:spcPts val="1400"/>
              </a:spcBef>
            </a:pPr>
            <a:r>
              <a:rPr lang="en-US" sz="1400" dirty="0">
                <a:solidFill>
                  <a:schemeClr val="accent3">
                    <a:lumMod val="25000"/>
                  </a:schemeClr>
                </a:solidFill>
                <a:latin typeface="Abadi"/>
              </a:rPr>
              <a:t>List the records which will display the month names, failure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in year 2015.</a:t>
            </a:r>
          </a:p>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https://github.com/cospersoft/Capstone</a:t>
            </a:r>
            <a:endParaRPr lang="en-US" dirty="0">
              <a:solidFill>
                <a:srgbClr val="0B49CB"/>
              </a:solidFill>
            </a:endParaRPr>
          </a:p>
        </p:txBody>
      </p:sp>
      <p:pic>
        <p:nvPicPr>
          <p:cNvPr id="6" name="Picture 5">
            <a:extLst>
              <a:ext uri="{FF2B5EF4-FFF2-40B4-BE49-F238E27FC236}">
                <a16:creationId xmlns:a16="http://schemas.microsoft.com/office/drawing/2014/main" id="{15AAD8CF-579E-7E20-AD5F-A3F38779B56A}"/>
              </a:ext>
            </a:extLst>
          </p:cNvPr>
          <p:cNvPicPr>
            <a:picLocks noChangeAspect="1"/>
          </p:cNvPicPr>
          <p:nvPr/>
        </p:nvPicPr>
        <p:blipFill>
          <a:blip r:embed="rId3"/>
          <a:stretch>
            <a:fillRect/>
          </a:stretch>
        </p:blipFill>
        <p:spPr>
          <a:xfrm>
            <a:off x="770010" y="1339124"/>
            <a:ext cx="4269263" cy="1140870"/>
          </a:xfrm>
          <a:prstGeom prst="rect">
            <a:avLst/>
          </a:prstGeom>
        </p:spPr>
      </p:pic>
      <p:pic>
        <p:nvPicPr>
          <p:cNvPr id="8" name="Picture 7">
            <a:extLst>
              <a:ext uri="{FF2B5EF4-FFF2-40B4-BE49-F238E27FC236}">
                <a16:creationId xmlns:a16="http://schemas.microsoft.com/office/drawing/2014/main" id="{23B1EFDD-E0E4-70C8-B832-9DE300191FA2}"/>
              </a:ext>
            </a:extLst>
          </p:cNvPr>
          <p:cNvPicPr>
            <a:picLocks noChangeAspect="1"/>
          </p:cNvPicPr>
          <p:nvPr/>
        </p:nvPicPr>
        <p:blipFill>
          <a:blip r:embed="rId4"/>
          <a:stretch>
            <a:fillRect/>
          </a:stretch>
        </p:blipFill>
        <p:spPr>
          <a:xfrm>
            <a:off x="770010" y="2604694"/>
            <a:ext cx="4269263" cy="1188351"/>
          </a:xfrm>
          <a:prstGeom prst="rect">
            <a:avLst/>
          </a:prstGeom>
        </p:spPr>
      </p:pic>
      <p:pic>
        <p:nvPicPr>
          <p:cNvPr id="10" name="Picture 9">
            <a:extLst>
              <a:ext uri="{FF2B5EF4-FFF2-40B4-BE49-F238E27FC236}">
                <a16:creationId xmlns:a16="http://schemas.microsoft.com/office/drawing/2014/main" id="{A200603C-50A0-D274-7BF1-FA7862FCF6AC}"/>
              </a:ext>
            </a:extLst>
          </p:cNvPr>
          <p:cNvPicPr>
            <a:picLocks noChangeAspect="1"/>
          </p:cNvPicPr>
          <p:nvPr/>
        </p:nvPicPr>
        <p:blipFill>
          <a:blip r:embed="rId5"/>
          <a:stretch>
            <a:fillRect/>
          </a:stretch>
        </p:blipFill>
        <p:spPr>
          <a:xfrm>
            <a:off x="734028" y="3859796"/>
            <a:ext cx="4269263" cy="1436575"/>
          </a:xfrm>
          <a:prstGeom prst="rect">
            <a:avLst/>
          </a:prstGeom>
        </p:spPr>
      </p:pic>
      <p:pic>
        <p:nvPicPr>
          <p:cNvPr id="12" name="Picture 11">
            <a:extLst>
              <a:ext uri="{FF2B5EF4-FFF2-40B4-BE49-F238E27FC236}">
                <a16:creationId xmlns:a16="http://schemas.microsoft.com/office/drawing/2014/main" id="{389C3D84-C5F5-ECD5-E991-025E88F96790}"/>
              </a:ext>
            </a:extLst>
          </p:cNvPr>
          <p:cNvPicPr>
            <a:picLocks noChangeAspect="1"/>
          </p:cNvPicPr>
          <p:nvPr/>
        </p:nvPicPr>
        <p:blipFill>
          <a:blip r:embed="rId6"/>
          <a:stretch>
            <a:fillRect/>
          </a:stretch>
        </p:blipFill>
        <p:spPr>
          <a:xfrm>
            <a:off x="722182" y="5363122"/>
            <a:ext cx="4269263" cy="1428949"/>
          </a:xfrm>
          <a:prstGeom prst="rect">
            <a:avLst/>
          </a:prstGeom>
        </p:spPr>
      </p:pic>
      <p:pic>
        <p:nvPicPr>
          <p:cNvPr id="14" name="Picture 13">
            <a:extLst>
              <a:ext uri="{FF2B5EF4-FFF2-40B4-BE49-F238E27FC236}">
                <a16:creationId xmlns:a16="http://schemas.microsoft.com/office/drawing/2014/main" id="{7D4A8188-730E-3D56-188E-BBFFAFC1C588}"/>
              </a:ext>
            </a:extLst>
          </p:cNvPr>
          <p:cNvPicPr>
            <a:picLocks noChangeAspect="1"/>
          </p:cNvPicPr>
          <p:nvPr/>
        </p:nvPicPr>
        <p:blipFill>
          <a:blip r:embed="rId7"/>
          <a:stretch>
            <a:fillRect/>
          </a:stretch>
        </p:blipFill>
        <p:spPr>
          <a:xfrm>
            <a:off x="5283200" y="1386935"/>
            <a:ext cx="6527800" cy="2788826"/>
          </a:xfrm>
          <a:prstGeom prst="rect">
            <a:avLst/>
          </a:prstGeom>
        </p:spPr>
      </p:pic>
      <p:pic>
        <p:nvPicPr>
          <p:cNvPr id="16" name="Picture 15">
            <a:extLst>
              <a:ext uri="{FF2B5EF4-FFF2-40B4-BE49-F238E27FC236}">
                <a16:creationId xmlns:a16="http://schemas.microsoft.com/office/drawing/2014/main" id="{56F1485B-8C1A-31E4-7BFE-100AF3C44A64}"/>
              </a:ext>
            </a:extLst>
          </p:cNvPr>
          <p:cNvPicPr>
            <a:picLocks noChangeAspect="1"/>
          </p:cNvPicPr>
          <p:nvPr/>
        </p:nvPicPr>
        <p:blipFill>
          <a:blip r:embed="rId8"/>
          <a:stretch>
            <a:fillRect/>
          </a:stretch>
        </p:blipFill>
        <p:spPr>
          <a:xfrm>
            <a:off x="5283200" y="4318000"/>
            <a:ext cx="6527800" cy="247407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263412" y="6412982"/>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D22968C2-5028-FC39-9004-574ABFE4F3A4}"/>
              </a:ext>
            </a:extLst>
          </p:cNvPr>
          <p:cNvPicPr>
            <a:picLocks noChangeAspect="1"/>
          </p:cNvPicPr>
          <p:nvPr/>
        </p:nvPicPr>
        <p:blipFill>
          <a:blip r:embed="rId3"/>
          <a:stretch>
            <a:fillRect/>
          </a:stretch>
        </p:blipFill>
        <p:spPr>
          <a:xfrm>
            <a:off x="770010" y="1422400"/>
            <a:ext cx="10583789" cy="1803368"/>
          </a:xfrm>
          <a:prstGeom prst="rect">
            <a:avLst/>
          </a:prstGeom>
        </p:spPr>
      </p:pic>
      <p:pic>
        <p:nvPicPr>
          <p:cNvPr id="8" name="Picture 7">
            <a:extLst>
              <a:ext uri="{FF2B5EF4-FFF2-40B4-BE49-F238E27FC236}">
                <a16:creationId xmlns:a16="http://schemas.microsoft.com/office/drawing/2014/main" id="{45CB739B-9715-0B3F-F201-DD60DC4AFF86}"/>
              </a:ext>
            </a:extLst>
          </p:cNvPr>
          <p:cNvPicPr>
            <a:picLocks noChangeAspect="1"/>
          </p:cNvPicPr>
          <p:nvPr/>
        </p:nvPicPr>
        <p:blipFill>
          <a:blip r:embed="rId4"/>
          <a:stretch>
            <a:fillRect/>
          </a:stretch>
        </p:blipFill>
        <p:spPr>
          <a:xfrm>
            <a:off x="734028" y="3895170"/>
            <a:ext cx="4980550" cy="2240220"/>
          </a:xfrm>
          <a:prstGeom prst="rect">
            <a:avLst/>
          </a:prstGeom>
        </p:spPr>
      </p:pic>
      <p:pic>
        <p:nvPicPr>
          <p:cNvPr id="10" name="Picture 9">
            <a:extLst>
              <a:ext uri="{FF2B5EF4-FFF2-40B4-BE49-F238E27FC236}">
                <a16:creationId xmlns:a16="http://schemas.microsoft.com/office/drawing/2014/main" id="{91EE4A1D-B7FA-DFB2-7B19-A1AC8EE464B1}"/>
              </a:ext>
            </a:extLst>
          </p:cNvPr>
          <p:cNvPicPr>
            <a:picLocks noChangeAspect="1"/>
          </p:cNvPicPr>
          <p:nvPr/>
        </p:nvPicPr>
        <p:blipFill>
          <a:blip r:embed="rId5"/>
          <a:stretch>
            <a:fillRect/>
          </a:stretch>
        </p:blipFill>
        <p:spPr>
          <a:xfrm>
            <a:off x="754347" y="3331837"/>
            <a:ext cx="10583789" cy="457264"/>
          </a:xfrm>
          <a:prstGeom prst="rect">
            <a:avLst/>
          </a:prstGeom>
        </p:spPr>
      </p:pic>
      <p:pic>
        <p:nvPicPr>
          <p:cNvPr id="12" name="Picture 11">
            <a:extLst>
              <a:ext uri="{FF2B5EF4-FFF2-40B4-BE49-F238E27FC236}">
                <a16:creationId xmlns:a16="http://schemas.microsoft.com/office/drawing/2014/main" id="{98F505C4-C9BB-5EBF-C784-77A5E28BE1CB}"/>
              </a:ext>
            </a:extLst>
          </p:cNvPr>
          <p:cNvPicPr>
            <a:picLocks noChangeAspect="1"/>
          </p:cNvPicPr>
          <p:nvPr/>
        </p:nvPicPr>
        <p:blipFill>
          <a:blip r:embed="rId6"/>
          <a:stretch>
            <a:fillRect/>
          </a:stretch>
        </p:blipFill>
        <p:spPr>
          <a:xfrm>
            <a:off x="5907616" y="3921986"/>
            <a:ext cx="5430520" cy="2235641"/>
          </a:xfrm>
          <a:prstGeom prst="rect">
            <a:avLst/>
          </a:prstGeom>
        </p:spPr>
      </p:pic>
      <p:sp>
        <p:nvSpPr>
          <p:cNvPr id="14" name="TextBox 13">
            <a:extLst>
              <a:ext uri="{FF2B5EF4-FFF2-40B4-BE49-F238E27FC236}">
                <a16:creationId xmlns:a16="http://schemas.microsoft.com/office/drawing/2014/main" id="{B4AC7030-D2E0-95D7-8E50-15BB03A701F8}"/>
              </a:ext>
            </a:extLst>
          </p:cNvPr>
          <p:cNvSpPr txBox="1"/>
          <p:nvPr/>
        </p:nvSpPr>
        <p:spPr>
          <a:xfrm>
            <a:off x="3921760" y="6308266"/>
            <a:ext cx="6096000" cy="369332"/>
          </a:xfrm>
          <a:prstGeom prst="rect">
            <a:avLst/>
          </a:prstGeom>
          <a:noFill/>
        </p:spPr>
        <p:txBody>
          <a:bodyPr wrap="square">
            <a:spAutoFit/>
          </a:bodyPr>
          <a:lstStyle/>
          <a:p>
            <a:r>
              <a:rPr lang="en-US" dirty="0">
                <a:solidFill>
                  <a:srgbClr val="0B49CB"/>
                </a:solidFill>
                <a:latin typeface="Abadi"/>
              </a:rPr>
              <a:t>https://github.com/cospersoft/Capstone</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1CB932C9-DD2D-3E98-AE4E-DACFC9FA1FE5}"/>
              </a:ext>
            </a:extLst>
          </p:cNvPr>
          <p:cNvSpPr/>
          <p:nvPr/>
        </p:nvSpPr>
        <p:spPr>
          <a:xfrm>
            <a:off x="1046480" y="2042160"/>
            <a:ext cx="1544320" cy="1574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Make Array from Class Column</a:t>
            </a:r>
          </a:p>
        </p:txBody>
      </p:sp>
      <p:sp>
        <p:nvSpPr>
          <p:cNvPr id="6" name="Rectangle 5">
            <a:extLst>
              <a:ext uri="{FF2B5EF4-FFF2-40B4-BE49-F238E27FC236}">
                <a16:creationId xmlns:a16="http://schemas.microsoft.com/office/drawing/2014/main" id="{24ED3875-13CF-2DF2-5696-5C43CCA5BAC9}"/>
              </a:ext>
            </a:extLst>
          </p:cNvPr>
          <p:cNvSpPr/>
          <p:nvPr/>
        </p:nvSpPr>
        <p:spPr>
          <a:xfrm>
            <a:off x="3312160" y="2042160"/>
            <a:ext cx="1544320" cy="1574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Standardize Data</a:t>
            </a:r>
          </a:p>
        </p:txBody>
      </p:sp>
      <p:sp>
        <p:nvSpPr>
          <p:cNvPr id="7" name="Rectangle 6">
            <a:extLst>
              <a:ext uri="{FF2B5EF4-FFF2-40B4-BE49-F238E27FC236}">
                <a16:creationId xmlns:a16="http://schemas.microsoft.com/office/drawing/2014/main" id="{902B65B6-1295-FC4F-72DA-C711647882FA}"/>
              </a:ext>
            </a:extLst>
          </p:cNvPr>
          <p:cNvSpPr/>
          <p:nvPr/>
        </p:nvSpPr>
        <p:spPr>
          <a:xfrm>
            <a:off x="5791202" y="2042159"/>
            <a:ext cx="2001518" cy="1527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Split Data into Testing and Training Sets</a:t>
            </a:r>
          </a:p>
        </p:txBody>
      </p:sp>
      <p:sp>
        <p:nvSpPr>
          <p:cNvPr id="8" name="Rectangle 7">
            <a:extLst>
              <a:ext uri="{FF2B5EF4-FFF2-40B4-BE49-F238E27FC236}">
                <a16:creationId xmlns:a16="http://schemas.microsoft.com/office/drawing/2014/main" id="{54041895-9FC9-447A-E60E-6E4F71270434}"/>
              </a:ext>
            </a:extLst>
          </p:cNvPr>
          <p:cNvSpPr/>
          <p:nvPr/>
        </p:nvSpPr>
        <p:spPr>
          <a:xfrm>
            <a:off x="8542052" y="2015173"/>
            <a:ext cx="1544320"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 Find Best parameters</a:t>
            </a:r>
          </a:p>
        </p:txBody>
      </p:sp>
      <p:sp>
        <p:nvSpPr>
          <p:cNvPr id="10" name="Rectangle 9">
            <a:extLst>
              <a:ext uri="{FF2B5EF4-FFF2-40B4-BE49-F238E27FC236}">
                <a16:creationId xmlns:a16="http://schemas.microsoft.com/office/drawing/2014/main" id="{B2A4BA53-5CF7-C763-B93D-55D805F153AC}"/>
              </a:ext>
            </a:extLst>
          </p:cNvPr>
          <p:cNvSpPr/>
          <p:nvPr/>
        </p:nvSpPr>
        <p:spPr>
          <a:xfrm>
            <a:off x="1046480" y="4114800"/>
            <a:ext cx="1544320" cy="1493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 Decision Tree and KNN </a:t>
            </a:r>
          </a:p>
        </p:txBody>
      </p:sp>
      <p:sp>
        <p:nvSpPr>
          <p:cNvPr id="12" name="Rectangle 11">
            <a:extLst>
              <a:ext uri="{FF2B5EF4-FFF2-40B4-BE49-F238E27FC236}">
                <a16:creationId xmlns:a16="http://schemas.microsoft.com/office/drawing/2014/main" id="{0C92C39B-1E66-6A04-2D99-D785752BBAF9}"/>
              </a:ext>
            </a:extLst>
          </p:cNvPr>
          <p:cNvSpPr/>
          <p:nvPr/>
        </p:nvSpPr>
        <p:spPr>
          <a:xfrm>
            <a:off x="3312160" y="4114800"/>
            <a:ext cx="1544320" cy="1493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 Find Accuracy</a:t>
            </a:r>
          </a:p>
        </p:txBody>
      </p:sp>
      <p:sp>
        <p:nvSpPr>
          <p:cNvPr id="13" name="Rectangle 12">
            <a:extLst>
              <a:ext uri="{FF2B5EF4-FFF2-40B4-BE49-F238E27FC236}">
                <a16:creationId xmlns:a16="http://schemas.microsoft.com/office/drawing/2014/main" id="{CE82AA14-6586-70E1-651E-022C71BBB48D}"/>
              </a:ext>
            </a:extLst>
          </p:cNvPr>
          <p:cNvSpPr/>
          <p:nvPr/>
        </p:nvSpPr>
        <p:spPr>
          <a:xfrm>
            <a:off x="5791202" y="4114800"/>
            <a:ext cx="2001518" cy="15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 Confusion Matrix</a:t>
            </a:r>
          </a:p>
        </p:txBody>
      </p:sp>
      <p:sp>
        <p:nvSpPr>
          <p:cNvPr id="15" name="Rectangle 14">
            <a:extLst>
              <a:ext uri="{FF2B5EF4-FFF2-40B4-BE49-F238E27FC236}">
                <a16:creationId xmlns:a16="http://schemas.microsoft.com/office/drawing/2014/main" id="{2C432648-5DD5-966B-6ED1-413A8BD5412E}"/>
              </a:ext>
            </a:extLst>
          </p:cNvPr>
          <p:cNvSpPr/>
          <p:nvPr/>
        </p:nvSpPr>
        <p:spPr>
          <a:xfrm>
            <a:off x="8542052" y="4114800"/>
            <a:ext cx="1544320" cy="14935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 Which method performs the Best? </a:t>
            </a:r>
          </a:p>
        </p:txBody>
      </p:sp>
      <p:cxnSp>
        <p:nvCxnSpPr>
          <p:cNvPr id="17" name="Straight Arrow Connector 16">
            <a:extLst>
              <a:ext uri="{FF2B5EF4-FFF2-40B4-BE49-F238E27FC236}">
                <a16:creationId xmlns:a16="http://schemas.microsoft.com/office/drawing/2014/main" id="{A7453E92-90FE-5ED9-5D4F-971338413EC3}"/>
              </a:ext>
            </a:extLst>
          </p:cNvPr>
          <p:cNvCxnSpPr>
            <a:stCxn id="2" idx="3"/>
          </p:cNvCxnSpPr>
          <p:nvPr/>
        </p:nvCxnSpPr>
        <p:spPr>
          <a:xfrm>
            <a:off x="2590800" y="2829559"/>
            <a:ext cx="721360" cy="35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0645D87-2056-B949-4E27-425214930B5C}"/>
              </a:ext>
            </a:extLst>
          </p:cNvPr>
          <p:cNvCxnSpPr>
            <a:stCxn id="6" idx="3"/>
          </p:cNvCxnSpPr>
          <p:nvPr/>
        </p:nvCxnSpPr>
        <p:spPr>
          <a:xfrm>
            <a:off x="4856480" y="2829559"/>
            <a:ext cx="934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69B925-6B16-279F-78F7-5A62EB5C34F6}"/>
              </a:ext>
            </a:extLst>
          </p:cNvPr>
          <p:cNvCxnSpPr>
            <a:stCxn id="7" idx="3"/>
          </p:cNvCxnSpPr>
          <p:nvPr/>
        </p:nvCxnSpPr>
        <p:spPr>
          <a:xfrm>
            <a:off x="7792720" y="2805762"/>
            <a:ext cx="749332" cy="23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C88E15-75CE-C463-B64F-5ED16BB42390}"/>
              </a:ext>
            </a:extLst>
          </p:cNvPr>
          <p:cNvCxnSpPr/>
          <p:nvPr/>
        </p:nvCxnSpPr>
        <p:spPr>
          <a:xfrm>
            <a:off x="2590800" y="4856480"/>
            <a:ext cx="650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0000E5-BC8A-20C7-880D-F3DD5BDBEBC5}"/>
              </a:ext>
            </a:extLst>
          </p:cNvPr>
          <p:cNvCxnSpPr>
            <a:stCxn id="12" idx="3"/>
          </p:cNvCxnSpPr>
          <p:nvPr/>
        </p:nvCxnSpPr>
        <p:spPr>
          <a:xfrm flipV="1">
            <a:off x="4856480" y="4856480"/>
            <a:ext cx="792480"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B57E9B-F30B-E5F6-FCC3-0961E956BEE8}"/>
              </a:ext>
            </a:extLst>
          </p:cNvPr>
          <p:cNvCxnSpPr>
            <a:stCxn id="13" idx="3"/>
          </p:cNvCxnSpPr>
          <p:nvPr/>
        </p:nvCxnSpPr>
        <p:spPr>
          <a:xfrm flipV="1">
            <a:off x="7792720" y="4861560"/>
            <a:ext cx="749332" cy="1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67B8FF-B906-54DB-5C6C-D7FA4683FA3A}"/>
              </a:ext>
            </a:extLst>
          </p:cNvPr>
          <p:cNvCxnSpPr>
            <a:stCxn id="8" idx="2"/>
            <a:endCxn id="10" idx="0"/>
          </p:cNvCxnSpPr>
          <p:nvPr/>
        </p:nvCxnSpPr>
        <p:spPr>
          <a:xfrm rot="5400000">
            <a:off x="5304013" y="104600"/>
            <a:ext cx="524827" cy="74955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969428"/>
            <a:ext cx="10128609" cy="1174174"/>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scatterplot indicates that there is no relationship between flight number and launch site.   The data is splattered all over the place like a pepperoni pizza.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Rectangle 1">
            <a:extLst>
              <a:ext uri="{FF2B5EF4-FFF2-40B4-BE49-F238E27FC236}">
                <a16:creationId xmlns:a16="http://schemas.microsoft.com/office/drawing/2014/main" id="{4D631CB8-2EB5-F9A0-B771-479AD0AEBA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[{"metadata":{"trusted":false},"cell_type":"code","source":"# Plot a scatter point chart with x axis to be Flight Number and y axis to be the launch site, and hue to be the class value\n\nsns.catplot(y=\"LaunchSite\", x=\"FlightNumber\", hue=\"Class\", data=df, aspect = 5)\nplt.xlabel(\"Flight Number\",fontsize=20)\nplt.ylabel(\"Launch Site\",fontsize=20)\nplt.show()","execution_count":5,"outputs":[{"data":{"image/png":"iVBORw0KGgoAAAANSUhEUgAACgcAAAH3CAYAAACVGB36AAAAOXRFWHRTb2Z0d2FyZQBNYXRwbG90bGliIHZlcnNpb24zLjUuMiwgaHR0cHM6Ly9tYXRwbG90bGliLm9yZy8qNh9FAAAACXBIWXMAAA9hAAAPYQGoP6dpAACSeklEQVR4nOzdd5iU1d038O8svS4iKKIgiihi793YscTeYm8xMdH4JPo8pseSmOSNMZoYo7FhTOxRrNGY2HtHjRURRRQERXbpsMu8f2xEcRcFdtnZHT6f65orzO/c9zm/IYC7s985p1AsFosBAAAAAAAAAAAAykZFqRsAAAAAAAAAAAAAmpZwIAAAAAAAAAAAAJQZ4UAAAAAAAAAAAAAoM8KBAAAAAAAAAAAAUGaEAwEAAAAAAAAAAKDMCAcCAAAAAAAAAABAmREOBAAAAAAAAAAAgDIjHMgSUywWU11dnWKxWOpWAAAAAAAAAAAAlirCgSwxU6ZMSWVlZaZMmVLqVgAAAAAAAAAAAJYq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Iur6r1kxuRSdwEAAFBP21I3AAAAAAAAAK3OWw8kd/0gmfhqUtE2WXPP5KvnJZ2WKXVnAAAASYQDAQCWDrOm1L1J3a5TqTsBAAAAaP0+GpVcc3BSM7Pu+dya5OXhycyq5Ijhpe1tKTBjdm2ueHR07nl5fNpUFLLXen1z+OYrp20bh6YBAMBnCQcCQCsyauLUTJ4+J2v17Z6O7dqUuh1ag4mvJ//4v2T0Q0lFm2TwV5Pdz0m6LlfqzgAAoGy9/H5Vrn/63Xw0dXY2H7hsDthwpXRq73s4gLLy3F8+DQZ+1qj7kg9HJr0GNX9PS4m5c4s5ethTeXL0pHm158ZMzrNjJueCQzYoYWcALdzMqqTQJunQtdSdtCzPXJE8fXky9YOk/xbJdj9Mlh9S6q4AmoxwIAC0Ah9Uz8x3rn0+T/33Da9lOrfLT/YYkv03WqnEndGizZqS/GXPum9ok7pPsL9yS/Lx6OQbDyaFQknbAwCgGRSLSXFu3QdFaBa3vfB+vnf9iNTOLSZJ7nxpXP7+zLu59hubp3N7b8cClI3q979g7D3hwCXowTcmzhcM/MTtL7yfb31lYIb07V6CrgAa6d2nkxFXJ7OnJoN2SdbaL2nTRN8/THw9ufPU5O2H68KBa+yW7HFu0q1P08w/e3rywrXJO4/VbUyw4ZHJcms2zdxL2gP/L3ngl58+f/W2ZPSDyTcfSpYZULK2AJqSvbUBSmDStNl59p1J+WjqrFK3Qitx0jXPzQsGJsnH0+fk//7+Ql4aW1XCrpYeD70xMcde+XR2Pf+h/PDmF/P2h9NK3dLCeenvnwYDP2vcC8nbjzR/PwAANJ+Z1cnt/5P8sm/y817J1QfV7WLEEjWndm7Ouv2VecHAT7wwtm4nQcpE9fvJhNeSuXNL3QnMM2na7Dz4xsS88cGUUrey9Oi3WcP1tp2SPus2by9LmeffnbzAsRFfMAbQYj15SXL5Tsmzw5KXbkxuPj657pBkbm3j5/5kE4G3H657XqxNXrsj+dv+dR8ma/T8U5NhuyZ3npL85+/JE39KLt4mee3Oxs+9pM2eljz+x/r1mVXJExc3fz8AS4iPqgKt0iMjP8w/Xx6fdm0qstf6fbN+vx6lbmmh1M4t5ud3vJJrnhyT2bVz065NIV/bpH/O2GuttKmwgxcNe3PC1Dz99sf16nOLyXVPj8k6K61Tgq6WHsOfH5tTbnhh3vfIr42fkrv+Mz63nrhVVl62S2mb+zKT3/mSsW2arZUWa+rE5MXr60KUA7ZOVts5qfD5mXmqxyXjRiSV/ZI+a5e6GwBgUVx/eN1uB58Y+c+6D4mc+GTSqUfJ2lpY02fX5Kbn3sszb09Kn+4d87VN+2eVXi386+8kr4+fkg8X8EHAR0Z+mGO2WqWZO6JJTfkgueVbyah765736J/s/ttk9aGl7Yul3u/+9UYufnBUZtfUBVa3HLhsLjx0wyzTpX2JOytz6x1SdwzhhFfmr2/9vaRzz9L0tJRYqUenBY717dGxGTsBaAIzJif/Pr1+feQ9dQG7IXs1bv7/3NTwJgIf/Kfue8ZVt2vc/M9cUfe95mfNnZPc9f1k9d1a9vvtk99NZlU3PPbBf5q3F4AlqAX/SwzQsJ/c8lIOv/zJ/PWJd3LFo6Ozz4WP5qIHRpW6rYVy6cNv5crH3s7s2ro36ubUFvPXJ97JRQ+8WeLOaMkmT5/9BWNzmrGTpc/cucX89p9v1Pvw3OTpc/Lnh94qTVOLou+Gize2tHjnseQPGyT3/Dh57A/JNQclVx+Q1Cz479xSo1hM7v5hcv7aybVfSy7eKrnyq8n0+kf2AAAt0PvPzx8M/MTU8cmLNzR/P4uoeuac7Penx/LTW/6TW0e8nz8/9FaGnv9QHnpjYqlb+1KVndotcKxHZyGdVu+GIz8NBibJ5DF1QdwPva9D6dz54rj84d6R84KBSfLYqI/yo+EvlbCrpUSHrskx/0i+8oNkxY2T1XZKDvxLst33S91Z2dtj3RXSu1uHevVBy3XNtoN6l6AjgEYY80QyZ3rDY6Pua/z8k8cs3tjCWlCPVe8mH77R+PmXpMoVk3adGx7rNah5ewFYgoQDgVbl+TEf529P1P9C9dx7Xs/4qpkl6GjRXPtUw19kX/uUo4VYsLVXrFzgD5i2Wq1XM3ezdPlw6qy8N3lGg2MvtIYjStbYPVlxo/r1tfdPlh/S/P20NLednMz+3HFLo+5NRvytNP20JCOurjv+YW7Np7W3H07+8X+l6wkAWHiTvuCDLJNa/ofr/vLo23lt/Pxfp82umZszbn+5RB0tvH49O2frBr5PKxSSr23arwQd0WTG/yd594n69drZyfN/bf5+4L9ueKbh9xXveeWDVPlQ6ZLXaZlk+x8mx9+bHH5TstY+pe5oqdClQ9tce/xm2XzVuh0aKwrJDoOXy1XHbZoKJ/QArc0X7ezeFLu+N/QzgoUZW1gL7LGQdKxs/PxLUoduySbH1a+365xsdkLz9wOwhAgHAq3KA683vEtAzdxiHhrZ8ncQmDS14d2oPv6CneGgY7s2+fHua6bwufe1NuzfI/ttuGJpmlpKdO/ULl07tG1wrO8XHF/SYrRpmxx5a/KV7yfLr5303SAZ+stk30tK3VnpfTgy+Whkw2Ov3dm8vbREz1/dcP2VW5PZ05q3FwBg0S2/zoLH+nzBWAuxoO/v35o4Le9OWsCOGi3IeQevPy+skCTdOrbNz/deO5sMcMRkq9bQUWzzxiY0Xx/wOVNmNhwArJ1bzLTZNQ2OQTlYbbluue4bW2TEz3bOiNN3yRVHb5IVKlvB+3XNaW5tMmtqqbsAvky/zZLeg+vXK9om6x3a+PlX37Vujc9be/9k+bUaP/+GRzZcH7Rz0n2Fxs+/pO10VrLDT5NufZNCRTJgm7qfq/Reo9SdATSZhn/aDdBCdenQZoFjCwrwtCRbrdYrd788vl59y4F2f+OLHbRJv6zep1uuf/rdTJ4+O1sP6pX9N1wpHdst+O8EjdexXZsctnn//PnB+XdeKRSSY7YcUJqmFlWHbsn2P6p78Km29Y+e+XSsY/P10VLNXsAbx3PnJDWzkvZdmrcfAGDR9F49WfuA5D9/n7/ea/W6HwA1ldnTknceq/vaauWtkoqm+f5kQTunt6kotIrv/Xt365DrvrFF3po4NR9Nm521+1amU3vfu7V6K26YtO2U1DSwu/yArZq/H/ivbVfvnefGTK5XX335rq3jg43QSD06ty91Cy1P7Zzkvl8kzw5LZlbVfXBk5zPqjr4GWp5CIfnaNckNRyUfvFRX67xssvtv6763a6yKNsnhN9edFPPq7Umb9sk6ByabfL3xcyfJwB2Sob9K7j/70/eVB2yT7P2nppl/SauoSLb937oHQJkqFIvFYqmboDxVV1ensrIyVVVV6d69e6nboUyMr5qZbX9zf2bXzp2v3rNL+zz2gx1afFDqzQlTcuDFj+fjzxzpUdmpXW745hZZo0+3EnYGLEhN7dyc+6838rcn3smUmTVZednO+d9d1sie6/UtdWs01uVDGz4W7KCrkiF7N38/Lcm9ZyUPn1u/vuJGyfH3NX8/AMCiq52TPHZB8uL1yezpyRq7JV85LenSRB9Oe+nvyR2nJLOq6p5X9k8O+ktdgKqR7nl5fL7x12fr1Xddq08uPqIJjr2CxfXIecm/z5i/tuJGydH/SNr5kBGlUT1zTg66+PH5jmPv2K4iVxy9iQ8k0zJ8ODKZVZ30WTdp0/AHAGhi/zgteerP89cq2iVf/3fSd/2StAQspHEv1gXsVtzoiz/g3hLNmpK8PyLpunzThBoBaDLCgSwxwoEsKf98eXy+f9OLmfzfgF2f7h1z4WEbZKOVW8fxPOOqZuTqJ8bkjQ+mZLXluubwzVf2KV5oBWbXzM2UmXPSs0v7FD5/xjOt06S3kqsP+vR44UJFsvm3k6Fnl7avlmDGx8mwPZIJL39a69A9OWJ4stLGpesLAGgZJo1O/rhxMvdzx1V2WyH57ktN8oP/P943Mn+8/83MnFP34cCtVls2fzxkwyzTxe5AlNjIfycj/la3E9NqOyUbHW1nbUpuxuzaDH/+vTz7zsfpU9khX9ukf/r17FzqtljaTR6T/P24ZOxTdc+79kl2PycZsldp+yp3M6uT367e8E636x2a7HtR8/cE5WLi68nTlydV79aF9zY+NuncOn42WRaqxiYfvlG3I37lSqXuBqBVEQ5kiREOZEmaOac2T46elHYVhWy6Ss+0bVNR6pYAaI3mzk1GP5hMnZD03zxZZuVSd9RyzJmRvHhD8t6zSY9+yfqHJ91XKHVXAEBL8MD/Sx74ZcNjh96YrL5LkyxTNX1OXn6/Kst175jVluvaJHMCAM3k4q2T8S/NX6tol3z78aTXoNL0tDT4cGTdhzgasvJWyTH/aN5+oFyMuj+55uCkdtantR79k+P+nXRbvnR9LQ1q5yS3fzd54ZqkOLfuQ/7rfi3Z6w92pAVYSG1L3QDA4ujYrk2+snrvUrfBkjB3bjLhlbpP3fdcpdTdAOWuoiIZuH2pu2iZ2nVKNjqq7gEA8Fmzpyze2CKq7NwuW67mSEwAaHXee7Z+MDBJ5s5Jnv9bsvOZzd/Tohr3QnLvz5O3H0m69q7bIWzL/6l7L6kl69E/6dQzmTGp/tgK6zd7O1A2/vnj+YOBSd0OqY/9wUk0S9rDv6vbufsTxbl1QcFlVk62+0Hp+gJoRVr4V7ALNn78+HznO9/Jqquumg4dOqRfv37Zc889c++998533fPPP58DDzwwyy+/fDp27JhBgwbl+OOPzxtvvFFvzqFDh6ZNmzZ5+umn640dffTRKRQK9R5vvvlmkuSFF17IXnvtleWWWy4dO3bMgAEDcvDBB2fChAkLfA2jR4/OoYcemr59+6Zjx45ZaaWVsvfee+e1116bd02hUMgtt9yywDmKxWIuueSSbLbZZunatWt69OiRjTfeOOeff36mT5/+Zb+N+eijj7LSSiulUChk8uTJ8429+OKL2WabbdKxY8f069cvv/nNb750PoBGGfnv5A/rJRdvlfxh/eSKXeu+uQKgPE18I3njn0nVe6XuBABYFIMWsDNgmw7JKts1ZycAQEs0vYFg2ryxD5uvj8U16a1k2B7Jm/+qO5538pjk32ck//ppqTv7cm07JF85rX6987LJ5t9q/n6gHEz7MJnwcsNjbz3YvL0sjZ7/a8P15xZQB6CeVhkOfPvtt7PRRhvlvvvuyznnnJOXXnopd999d7bffvuceOKJ86674447svnmm2fWrFm5+uqr8+qrr+Zvf/tbKisr89Ofzv8F/JgxY/LYY4/lpJNOyhVXXNHgurvuumvGjRs332OVVVbJxIkTs+OOO6Znz5755z//mVdffTXDhg1L3759M23atAbnmjNnTnbeeedUVVXl5ptvzuuvv57rr78+66yzTr2Q3hc54ogj8t3vfjd777137r///owYMSI//elPc+utt+aee+750vuPO+64rLvuuvXq1dXV2WWXXbLyyivn2WefzTnnnJMzzjgjl1xyyUL3BrBIPn4nuf6w+cOAYx5Prj20dD1BMykWixnx7uQ89uaHmTmnttTtwJI3a2rdMRwXbpJcc1By/jrJHafU7R4LALR8q2ybrH/Y54qFZJefJ12WLUlLAEALstImSbvODY+t2gpOcHjykoZ3Q3768mTG5GZvZ5Ft/q3kwCuTlbdOeg5MNjg8+fq/kx79St3ZUmPG7Nq8O2l6Ztd4r6sstOuctO3Y8Fjnns3by9JoZtUC6pObtQ2A1qxVHiv87W9/O4VCIU899VS6dOkyr77WWmvl2GOPTZJMnz49xxxzTHbfffcMHz583jWrrLJKNttss3oBvGHDhuWrX/1qvvWtb2XzzTfP7373u3Tq1Gm+azp06JA+ffrU6+fRRx9NVVVVLrvssrRt23beOttvv+BvcF5++eWMGjUq9957b1ZeeeUkycorr5ytttpqoX8fbrjhhlx99dW55ZZbsvfee8+rDxgwIHvttVeqq6u/8P6LLrookydPzs9+9rPcdddd841dffXVmT17dq644oq0b98+a621VkaMGJHf/e53+cY3vtHgfLNmzcqsWZ9up/xl6wPMZ8Q1Sc3M+vUPXkrefSrpt2nz90TTmvxu8vbDSadlktV2Stq0K3VHLcKbE6bkhL89lzcnTE2SVHZql7P2Xit7r79iiTuDJehfP03euPvT58Xa5JnLk95rJJt9s3R9AQALb+8Lk7X3S16/q+4HZeselKywXqm7WjrMmpI88OvkPzclc2uTIXsl2//YDyYBaDk69Uh2+Enyzx/NXx+wTTJk7wZvaVE+fL3hes2MpOrdutfX0q21b92DZjV3bjHn/uv1/OWxdzJ1Vk16dmmfb283MF/fZtVSt0ZjtO9c9/3Oc1fVH9v4mObvZ2kzcIfklVvq11fbsdlbAWitWt3OgZMmTcrdd9+dE088cb5g4Cd69OiRJPnnP/+ZDz/8MKed1sDW2Z+5LqnbrWfYsGE5/PDDM3jw4Ky22mr5+9//vtA99enTJzU1NRk+fHiKxeJC3dO7d+9UVFTk73//e2prF2+HoKuvvjprrLHGfMHATxQKhVRWVi7w3ldeeSVnnXVWrrrqqlRU1P9j8Pjjj2fbbbdN+/bt59WGDh2a119/PR9//HGDc/7qV79KZWXlvEe/fj6BBKVSO7eYGbNb2e5j0yYueGzqgo9op5W47+zk9+slt3wrufZrdb8e/59Sd1Vyc+cW842rnp0XDEySqhlzcsoNL2TUxKlfcCe0YnNrkxeua3js+b812TLjq2bm4gdH5dd3vZbH3mwFRxYBQGtTKNR96GePc5OhZwsGNqdrDk4e/2MyZVwybULy9GXJX/ZKamtK3Rkt3aypyRMX1Z3ScNvJyXvPlrojoJxtcWJy9J11uw2vuWey1wXJ4Te1jg8M916z4Xq7zkmP/s3bC63KRQ+OyoX3j8rUWXVfl02aNju/uPPVDH9+bIk7o9F2/XWy1n5J4b8/V2/fLdnxZ0K4zWHHnyVdlpu/1qV3ssPPStMPQCvU6nYOfPPNN1MsFjN48OAvvG7kyJFJ8qXXJcm///3vTJ8+PUOHDk2SHH744bn88stzxBFHzHfdHXfcka5du857vttuu+XGG2/M5ptvnh/96Ec59NBDc8IJJ2TTTTfNDjvskCOPPDLLL798g2uuuOKK+cMf/pDTTjstZ555ZjbeeONsv/32Oeyww7Lqqgv36ZGRI0dmjTXWWKhrP2vWrFk55JBDcs4556R///5566236l0zfvz4rLLKKvPVPnkt48ePzzLLLFPvnh/+8Ic55ZRT5j2vrq4WEGzBbh3xXq54ZHTemzwz6/erzMk7Dsq6K/UodVs0Uk3t3Jz7rzdyzZNjUjVjTtZZsTLf33Vwth7Uq9StfbkBW9ftGvV5bdon/Tdv/n5oOqPuTx76zfy16veSvx+bnPRUkyzxn/eqctGDo/LK+9VZednOOX6bVbPVai3/z/3Tb0/KWx9Oq1evnVvMzc+Nzf8N/fKvY6DVmVuTzJne8NisBo7sWQz3vzYhJ/zt2cz679EtFz84Knuu1ze/P3j9VFQUmmQNAICSePvR5J1H69c/eCl546668MVS7t1J03Pd02Py7qQZWXelyhy4cb9UdmoFQZQlbdbUZNhuyfgXP609/9dkn4uT9Q4uXV9AeRuwdd2jtdnsG3UfYJz1uaMsN/1G0nHBG3PQSnw0Knn4d8nYp5PufeuOYV59aJNMfeVjby+g/k723WClJlmDEmnfJTlwWFJ9dlI9Lum9etKhW6m7WjosOzD59uPJc39JJrxWd/rMhkclXXuXujOAVqPV7Ry4sDvzLex1SXLFFVfk4IMPnnck8CGHHJJHH300o0aNmu+67bffPiNGjJj3+MMf/jBv7Oyzz8748eNz8cUXZ6211srFF1+cwYMH56WXXlrguieeeGLGjx+fq6++OltssUVuvPHGrLXWWvnXv/7V5K/xs374wx9mzTXXzOGHH75Y9y9Ihw4d0r179/ketEx/e+Kd/M91I/LC2Kp8OHVW/v3qhBz058fzyvuOgm7tfnHnq7nogVGpmjEnSfLSe1U59sqnm/7/2/dH1B3125S7Eqy5V92xEp+37f8lXVp+yKtcVE2fk8nTZzftpC/d2HD9w9eTcS80fvqxVTng4sdy54vjMvrDaXng9Yk54vInc/d/xjd67iWteuaC/w598vcYyk7bDskq2zY8NmiXRk8/p3Zuvn/Ti/OCgZ+4/YX388+XW/6/CwAAX2jCKwse++ALxpYSz77zcXY9/6FceP+o3PbC+/nFna9mzwseyYQpM0vdWuk995f5g4FJUpyb3POTpNb3nwDzWWZAcsw/kjX2SDpUJj0HJkN/mex0Rqk7o7EmvZVctmMy4m9170+/dX9yzUHJc39t9NS1c4uZOGVWg2MfVPlapGx075ustJFgYHPr0ivZ5tRk/0uTbf9XMBBgEbW6cOCgQYNSKBTy2muvfeF1q6++epJ86XWTJk3K8OHD86c//Slt27ZN27Zts+KKK6ampiZXXHHFfNd26dIlq6222rzHCiusMN/4sssumwMPPDC//e1v8+qrr6Zv37757W9/+4Xrd+vWLXvuuWfOPvvsvPDCC9lmm23yi1/84gvv+exr/LLX15D77rsvN95447zXu+OOOyZJevXqldNPPz1J3VHJH3zwwXz3ffK8T58+i7wmLUft3GL+eN+b9eoz58zNJQ+NauAOWovqmXNy7VNj6tVn187NXxbwabVFNv4/yR83SS75SnL5zsn5aycj/900c7dpW3esxB6/S1bfNVl7/+Swvydfafh4eJrW2x9Oy+GXPZn1f35PNvj5v3LYZU/k7QZ2tFsstV8QNqxpfBDxj/ePzMw584eA5haT8/71RqPnXtI2XaVnOrVr0+DYV1ZfrsE6lIWhv0w6fW4n6p6r1r3B00gvvDs5ExbwRuw9r3zQYB0AoNXotfqCx3p/wdhS4ud3vJJps2vnq42ZND0XPeA9r7z1YMP1aROSD15u3l4AWoM+ayeHXJP8cExy8nN1xyQXnEbQ6j12QTLj4/r1B36VzK2tX18EbSoKWb9fjwbHNhpQ/0Q2AIDm0urCgT179szQoUNz4YUXZtq0+qGFyZMnJ0l22WWX9OrVK7/5zW/qXfPZ666++uqstNJKeeGFF+bbFfDcc8/NlVdemdraxftCsH379hk4cGCDPS5IoVDI4MGDF/qeQw89NG+88UZuvfXWemPFYjFVVVUN3JXcdNNN873eyy67LEny8MMP58QTT0ySbLHFFnnooYcyZ86nnxr917/+lTXWWKPBI4VpPSZPn53x1Q1/QunVcU1zlB+lMaF6Zr1dkj7xzqQmCHnVzkmuOTj58DOBqynjkusPT6Y00U5MbTskmxyXHHp9csAVyaCdm2ZevtDsmrk5/PIn88ibH6ZYTIrF5NE3P8phlz2Z2Qv4M7VI1ti94Xq3vsmKGzZ6+pfGNvzfu9c/mNI0/S9BlZ3a5Ue7D673vuIuQ5bPjoOFAyljfdZJvv1ksuPPkg0OT3b/bfLNh5Juyzd66g5tGw7c1o21um9/AADmt8q2yYob16/3WiMZ/NXm72cxvDd5Rn5+xys56OLHc8oNI/Li2MlNMu+UmXMy4t2G53p45IdNskartsBTGQpJ52WbtRUAkrz/fHLjMcmFmyc3HJmMfabUHS0d3nuu4Xr1e03yc47Thq6R9m3mf/+pW4e2OXmHQY2eGwBgcbUtdQOL48ILL8xWW22VTTfdNGeddVbWXXfd1NTU5F//+lcuuuiivPrqq+nSpUsuu+yyHHjggdlrr71y8sknZ7XVVsuHH36YG264IWPGjMl1112Xyy+/PAcccEDWXnvt+dbo169ffvjDH+buu+/OHnvs8YX93HHHHbnuuuvyta99LauvvnqKxWJuv/32/OMf/8iwYcMavGfEiBE5/fTTc8QRR2TIkCFp3759HnzwwVxxxRX5/ve/P9+1o0ePzogRI+arDRo0KAcddFCGDx+eQw45JD/5yU+yyy67pHfv3nnppZdy3nnn5Tvf+U722WefemsPHDhwvucfflj35tiaa66ZHj16JKkLHp555pk57rjj8v3vfz//+c9/8vvf/z7nnXfeF/5e0PJVdmqXZbu0z0fT6u/WtWrvLiXoiKay0jKd06Nzu0yeXv8omHVWrGz8Am/em1SPrV+vmZG8eEOy1cmNX4OSuOeV8Rn78Yx69fcmz8g9r4zPV9ft27gFhuyTrH1H8p+bPq217ZTs/cekYsEhnoW1Us/Oeb+BYxn6dO+Y9q0gCHTEFgOy7ko9cvNzYzNtdm12GLxchq7VJxUVPon8iefGfJw3P5ia1ft0W+Cnb2mFui3fJDsFft7aK3bPwN5dMmpi/WD8Xus38t8zAIBSKxSSw/+e3HtW3fdYc2uTNfeqO+awTbtSd/elxnw0Pfv+6dF570s99XZy+wvv55IjN872azTuA1Id2rZJx3YV9XaWT+reD1vqbXhUMuKaJMX566vtlPToV5KWAJZaY55M/rJnUvvfkw8mvpq89o/kiJvrPgjAktOjfzJuRP16+25J556Nnn7L1Xrl5m9vmSseGZ3RH03Lmit0z9e3XiWr9u7a6LnnM3duMrcmadu+aecFKIXJY5KP3056r7lkjoyuHpfMrEp6DWqSn0tCa9Qqw4GrrrpqnnvuuZx99tk59dRTM27cuPTu3TsbbbRRLrroonnX7b333nnsscfyq1/9Koceemiqq6vTr1+/7LDDDvnFL36RZ599Ni+88EIuvfTSemtUVlZmxx13zOWXX/6l4cAhQ4akc+fOOfXUU/Puu++mQ4cOGTRoUC677LIcccQRDd6z0korZcCAATnzzDPz9ttvp1AozHv+ve99b75rTznllHr3P/zww9l6661zzTXX5JJLLskVV1yRs88+O23bts2gQYNy5JFHZujQoQvz29mgysrK3HPPPTnxxBOz0UYbpVevXvnZz36Wb3zjG4s9Jy1D2zYVOW6bVfKbu1+fv15RyNe3WbVEXdEUOrZrkxO3Wy1n/+PV+eo9u7TP0Vut0vgFGtpqf2HGaPHGTW54N9EkeX9y/dDgIquoqNsJcqNjkrfuTzr1TNY9KOnaNDvjHb/Nqnlq9KR69a9v0wR/7pvJev16ZD2ht3qmzarJN/76TB5986N5ta1X65VLjtwondu3yi9jaQaFQiF/PHTDHHfl0/OCw20rCjl5x0HZcuCCdksBAGhFOi2TfPW8ukcrc+H9b9b7wOqc2mL+312vNToc2L5tRfbdYKVc+9SYemMHbyz8lv6bJXtdkPzrZ8mM/34PPXCHZN+LS9sXrcrMObXp2M4PVKHRHvjVp8HAT8ydk9z/K+HAJW3zbyev3ZEUP/dhgo2PSdp1apIl1l6xMr87eP0mmauemll1HxJ57q/JrKqk/5bJLj9PVmpgZ2mAlm7OjOSWbycvD09STNq0Tzb5ejL0l6l35NbimPZRcuu3kzf+WTd/95WS3X6drLln4+eGVqZQLBaLX34ZLLrq6upUVlamqqoq3bt3L3U7fM4Vj4zO5Y+MzvtVM7LuSj1y6s6rZ9vVl0ASn2Z364j38rcn3smEKbOy6YCeOXH71TKgVxPsClk1Njl/3aTYwHHrR93uTYtW7Om3J+XAix9vcOzGE7bIJgMa/4nJJW3482Pz+3+PzNsfTU/vbh1y/Dar5BvbDvzyG2nRzrr9lVzx6Oh69eO3WSU/3mNICTpaRMVi3c4cL91YdzT74D3qjk5v26Fp5p/8bnL/L5M3/5W075Ksf1iy9fdaxY4xzWFO7dw8PHJiJk+fky0H9kqfyo6lbgmA1mr29LpPsXfvm3T0/gY0xg7nPpC3GtjhOUlePGOXdO/YuK9lp82qySk3jMg9r3yQYrEuMHjsVqvkB7sNbtS8ZWXOzOSDl5MuyybLDCh1N7QSf3387Vz84Ft5b/KMrNqrS07ecVD22WDFUrcFrdev+9ftYPR5bTokP53Q/P0sbV69vS5g9+EbScfKZOPjkh1+0jp2k7r5m8mL181fa981+daj/rsOtD53/SB58qL69d1/m2x6fOPnv2rv5K0H5q9VtE2++VCy/FqNnx9aEeFAlhjhQChD9/8qefDX89fW3r9uV7hW4ONps3P1k+9kxLuTs0Jlpxy++cpZo0+3UrfVInz9L0/n36/O/8bTjoOXy+VHb1KijhZdsVjM1Fk16dK+rSN5y8TGv/hXPpw6u159uW4d8tSPdypBR4votu8kz101f23V7ZMjhjf+U28zq5KLtkqq3p2/vu7ByX6XNG5uAOBTD/4meeyCZFZ10q5zsvGxyc5ntY4fHEIL9LVLHs8Tb9Xf+b1bx7Z5/qc7p22biiZZZ8xH0zP24+kZvEL39OziuD1ojL898U5+cst/6tUvPnyj7Lp2nxJ0BGXgoq2SD+r/vcqyqyXfebb5+1kck8fU7fRUMytZY/ekz9ql7mjRTZ+UdOjWej5oWz0uOW+thjdw2PLkuh0EAVqLYjH5Vb9k9pT6Y33WTU54uHHzfzQquWDDhsc2/Way+28aNz+0Ms5jA2Dhbf/DZOUtk5duqPumf/BXkzX3KnVXC2XClJnZ/6LH8u6kT4/Jvf7pd3PJkRtlu0YeXVQO/nTYRvnrE+/kzhffT5Lsvs4KOXKLAaVtahEVCoV0a+QuE7Qss2rmNlifXdtwvUWZ+Hr9YGBSd7T2m/9OBu3cuPlHXFs/GJgkL96QbPfDpGfrOVYbAFqsZ69M7j/70+dzpieP/zHp2CP5yv+Vqito1Y7aYkCD4cBDN+3fZMHAJOm/bOf0X7Zzk83HIioWm+YYMFqESx56q8H6pQ+/JRzYHN5/Pnnot8m4F+p2BdvipGSNXUvdFY21+bfrjjlsqN4avHB9Xf9za+qe3392ss2pyY4/K21fi6pzyz8xZz6TxzQcDEySSQ3/Ww3QYs2taTgYmCQzJzd+/qkfLN4YlCnhQGCJeHfS9Nzy/HuZOrsm262+XLYYuGypW6KprPqVukcrc9nDo+cLBiZ1AaOz73y1ScOBYz+enjEfTc+g5buld7cmOjq0GbRvW5Hjtl4lx20tUETLscuQPrnpubEN1JcvQTeL6N0nFzw25onGhwMnvLyAgWIy8TXhQABoCk9d1nD96cuEA2Ex7bbOCjljzyH5w31vZtK02enQtiJf26Rf/nfoGqVujabwn5uTh85JJrxSt/vV1qckGxxW6q5ohGKxmDGTpjc49s5HDddpQu+PSK7YLan573uaVe8mbz+c7H95ss4BJW2NRtrgsGT2tOSR3yVTxiVdlku2+p9kk+NK3dmXmzE5ueO7nwYDP/HwuXUbCfRdvwRNLSV6DUradkxqZtYfW2H9Zm8HoFHatEsGbFP3tc3nDdyh8fP3WTdp363hAOKArRs/P7QywoFAk7vjxffz3etGpGZu3anlf37wrRyw0Uo554B1U/CpYUrksVEfNlgfOWFqJlTPzHLdOzZq/plzavO/N76QO18al2IxademkMM3Xzk/++oQf+5hMZ226xp5bszHGf3htHm1VXt1aR0/OOzWd8Fj3Vdo/Py9Vl/w2LKrNX5+AGDBnyT3CXNolKO3WiWHbNY/Yz+ekeW6dbADfLl47c7k78d8+vyjN+t2lSpUJOsfUrq+aJRCoZAhK3TPK+Oq642t1bd7CTpayjzyu0+DgZ91/y+FA8vBZt+oCwPOmJx0rEzatJIf2b7577odtRvy6u3CgUtS557JZickj54/f71b32TjYxq8BaBF2+XnyV/2TmZVfVqr7Jds2wQfyOzQNdnhJ8nd35+/3medZP1DGz8/tDKt5CtNoLWYMbs2P7r5pXnBwE/8/dmx+eq6Kzi+lZLp2aXhXfzat61I146N/8/hb+5+PXe8OG7e8zm1xQx79O0MWLZLjtpyQKPnh6XR8t075q7/2Sb/eGlcRk6YmtWX75rd11khHdq2KXVrX27g9smyg5KPRs5f79QzWefAxs+//mHJYxfUDyesuWfdp4gBgMZbeYvklVsbqG/Z/L1AmenQtk0G9u5a6jZoSo+c33D90fOFA1u57+28er7512fy2bd727epyHd28MG0JW7ciw3XJ41KZk2t+6E3rVtFm6RLKzt1qc0XhPq/aIymsfOZdUeMP3tlMmNSsup2dSGaLr1K3BjAYui7QfLtx+r+TZv0VrLCeskGRzTdse+bn5D0XiN57qr//pu5fV0wv32XppkfWhHhQKBJPTn6o1TPrGlw7F+vfCAcSMkcumm/PPTGxHr1fddfMZ3bN+4/h8ViMTc+826DY9c//a5wIDRCx3Ztst+GK5W6jUVX0SY5/KbktpOS0Q/V1fpukHz1/LpPgzdW557J0f9I/n16MvKepEO3uk+7bf/jxs8NANTZ7kfJWw8kMz/zCfa2nZIdTy9ZSwAt1kdvNlz/cGTDdVqNnYcsn6uO3Sx/fmhU3po4LWuu0D3f3n5gNuy/TKlbK389V00+Hl2/3rWPH2pTOqvtXPfe1me/Rk6SFJK19y9JS0udjY+xUyBQPipXqtvhb0kZuH3dA5ZywoFAk/qi3Zw6tmsFOz1RtnZde4X8aPfBueDeNzNlVk0qCsnu66yQ0/ca0ui5a+cWM3V2w6HYqhlzGj0/0Eots3Jy1O3J1AlJ7ZykcsWmnb/XasnXrm7aOQGATy03OPnmQ8mTf07Gv1S3O++m36yrAzC/5ddK3n64fr3P2s3fC01u60G9svUgu1I1uy1PSkbdl6RYv14olKQlSPvOyQHDkhuPTmb998jxNu2TXX/lNAsAgBaqUCwWi19+GSy66urqVFZWpqqqKt27dy91OzST2rnFbPub+/Pe5Bn1xm4/aeuss1IT7JYEjTBtVk3enDA1fSo7ZvnuHZts3kMvfSKPjfqoXv2QTfvlV/ut22TrAAAAALQ4bz2Y/HXfpFj7mWKh7gNNg/coWVvQ6r1ya3L/L5OJryXd+iZbnFgXDoRSmzU1eePupGZmMmiXpKtTowAAWirhQJYY4cCl14tjJ+f4q57JB9WzkiTt21bkB7sOzrFbr1LizmDJ+c97VTnk0icy5TPHavet7Ji/f2vL9O3RqYSdAQAAADSD0Q8lD5+bfPBK0mv1ZKv/SVbfpdRdQXmomZW07VDqLgAAgFZIOJAlRjhw6Tandm4eHjkxU2bWZOvVemXZrt64oPyNq5qRa58ck9EfTc9afbvna5v0S4/O7UvdFgAAAAAAAACwFBIOZIkRDgQAAAAAAAAAACiNilI3AAAAAAAAAAAAADQt4UAAAAAAAAAAAAAoM8KBAAAAAAAAAAAAUGaEAwEAAAAAAAAAAKDMCAcCAAAAAAAAAABAmREOBAAAAAAAAAAAgDIjHAgAAAAAAAAAAABlRjgQAAAAAAAAAAAAyoxwIAAAAAAAAAAAAJQZ4UAAAAAAAAAAAAAoM8KBAAAAAAAAAAAAUGaEAwEAAAAAAAAAAKDMCAcCAAAAAAAAAABAmREOBAAAAAAAAAAAgDIjHAgAAAAAAAAAAABlRjgQAAAAAAAAAAAAyoxwIAAAAAAAAAAAAJQZ4UAAAAAAAAAAAAAoM8KBAAAAAAAAAAAAUGaEAwEAAAAAAAAAAKDMCAcCAAAAAAAAAABAmREOBAAAAAAAAAAAgDIjHAgAAAAAAAAAAABlRjgQAAAAAAAAAAAAyoxwIAAAAAAAAAAAAJQZ4UAAAAAAAAAAAAAoM8KBAAAAAAAAAAAAUGaEAwEAAAAAAAAAAKDMCAcCAAAAAAAAAABAmREOBAAAAAAAAAAAgDIjHAgAAAAAAAAAAABlRjgQAAAAAAAAAAAAyoxwIAAAAAAAAAAAAJQZ4UAAAAAAAAAAAAAoM8KBAAAAAAAAAAAAUGaEAwEAAAAAAAAAAKDMCAcCAAAAAAAAAABAmREOBAAAAAAAAAAAgDIjHAgAAAAAAAAAAABlRjgQAAAAAAAAAAAAyoxwIAAAAAAAAAAAAJQZ4UAAAAAAAAAAAAAoM8KBAAAAAAAAAAAAUGaEAwEAAAAAAAAAAKDMCAcCAAAAAAAAAABAmWnb1BOOHTs248ePz/Tp07PJJpukU6dOTb0EAAAAAAAAAAAA8AWaZOfAKVOm5Kc//Wn69euXlVdeOZtttlm23377jB49er7rrrvuuhx00EE5/vjjm2JZAAAAAAAAAAAAoAGN3jlw5MiR2X333fPWW2+lWCzOqxcKhXrXbr755jn88MNTLBZz1FFHZeutt27s8gAAAAAAAAAAAMDnNGrnwJkzZ2aPPfbIqFGj0rlz55x22mm54447Fnj9gAEDsv322ydJbrvttsYsDQAAAAAAAAAAACxAo3YOvOiii/Lmm2+mS5cuefjhh7P++ut/6T277bZb7r333jz++OONWRoAAAAAAAAAAABYgEbtHHjzzTenUCjkf/7nfxYqGJgk6623XpK644gBAAAAAAAAAACApteocOCrr76aJNlll10W+p5ll102STJ58uTGLA0AAAAAAAAAAAAsQKPCgVOnTk2SdO3adaHvmTVrVpKkXbt2jVkaAAAAAAAAAAAAWIBGhQM/2QXw7bffXuh7Xn755SRJnz59GrM0AAAAAAAAAAAAsACNCgduuOGGSZKHHnpooe+56qqrUigUssUWWzRmaQAAAAAAAAAAAGABGhUOPOCAA1IsFnPJJZdkzJgxX3r9+eefPy9IeMghhzRmaQAAAAAAAAAAAGABGhUOPOKII7Luuutm5syZ2W677XLXXXelWCzOGy8UCikWi3n66adz2GGH5dRTT02hUMg222yT3XbbrdHNAwAAAAAAAAAAAPUVip9N8y2GMWPGZOutt87YsWNTKBTSuXPnTJ8+PUnSq1evTJkyJbNmzUqSFIvFDBw4MI8++miWW265xndPi1ZdXZ3KyspUVVWle/fupW4HAAAAAAAAAABgqdGonQOTpH///hkxYkQOOeSQVFRUZNq0aSkWiykWi5k4cWJmzpw5bzfBgw46KE899ZRgIAAAAAAAAAAAACxBjd458LPeeeed3HnnnXnmmWcyYcKE1NbWZtlll80GG2yQPffcM6uvvnpTLUUrYOdAAAAAAAAAAACA0mjScCB8lnAgAAAAAAAAAABAabRtzM1jxoxJkqy44opp06bNQt0zd+7cjB07NkndkcQAAAAAAAAAAABA02pUOHDAgAGpqKjIiy++mCFDhizUPaNHj86gQYNSUVGRmpqaxiwPAAAAAAAAAAAANKCisRMs7qnETjMGAAAAAAAAAACAJaPR4cBF9UkosKKi2ZcGAAAAAAAAAACApUKzJ/TGjRuXJOnWrVtzLw0AAAAAAAAAAABLhbZNMUmhUPjSa+bMmZNRo0bl7LPPTpKsscYaTbE0AAAAAAAAAAAA8DmLFA5s06ZNvVqxWMzaa6+9SIsWCoUccMABi3QPAAAAAAAAAAAAsHAWKRxYLBYXqb4gBx10UL773e8u0j0AAAAAAAAAAADAwlmkcODpp58+3/MzzzwzhUIhJ5xwQpZbbrkF3lcoFNKxY8essMIK2XLLLTNw4MDF6xYAAAAAAAAAAAD4UoXiom779xkVFRUpFAp56aWXMmTIkKbsizJQXV2dysrKVFVVpXv37qVuBwAAAAAAAAAAYKmxSDsHft6wYcOSJCuttFKTNAMAAAAAAAAAAAA0XqN2DoQvYudAAAAAAAAAAACA0qgodQMAAAAAAAAAAABA01qoY4Ufeuiheb/edtttG6wvjs/OBQAAAAAAAAAAADSNhTpWuKKiIoVCIYVCITU1NfXqi7Xw5+ai/DhWGAAAAAAAAAAAoDQWaufAJFlQhnAhsoUAAAAAAAAAAABAM1qocOD999+/SHUAAAAAAAAAAACgdBbqWGFYHI4VBgAAAAAAAAAAKI2KUjcAAAAAAAAAAAAANC3hQAAAAAAAAAAAACgzbZfUxGPGjMnw4cPz5ptvplAoZNVVV82ee+6ZgQMHLqklAQAAAAAAAAAAgCSFYrFYXJgLa2pqcsUVVyRJ1llnnWyxxRYLvPbMM8/ML3/5y9TU1MxXr6ioyMknn5xzzz23ES3TWlRXV6eysjJVVVXp3r17qdsBAAAAAAAAAABYaiz0zoGPPPJITjjhhBQKhdxzzz0LvO6cc87JmWee2eBYbW1tzj///FRUVOScc85Z9G4BAAAAAAAAAACAL1WxsBfed999SZL+/ftnxx13bPCa999/P6effvq851tttVUuv/zy3HXXXTnrrLNSWVmZYrGY888/PyNHjmxk6wAAAAAAAAAAAEBDFnrnwGeeeSaFQiF77733Aq+54oorMnPmzHnX3XTTTSkUCkmSoUOHZs8998zmm2+e2bNn56qrrsrPf/7zxr8CAAAAAAAAAAAAYD4LvXPgJzv9bbHFFgu85vbbb5/369/85jfzgoGfWG+99XLkkUemWCzmkUceWdReAQAAAAAAAAAAgIWw0OHA8ePHJ0kGDBjQ4PiMGTPy/PPPp1AoZJ111slqq63W4HW77rprkuT1119fxFYBAAAAAAAAAACAhbHQ4cCZM2cmSTp16tTg+HPPPZeampokyVZbbbXAeVZeeeUkyeTJkxd2aQAAAAAAAAAAAGARLHQ4sGvXrkmSiRMnNjj+5JNPzvv1RhtttMB5PjlquLa2dmGXBgAAAAAAAAAAABbBQocDPzlO+PHHH29w/L777pv36y233HKB83wSLqysrFzYpQEAAAAAAAAAAIBFsNDhwK222irFYjEXX3xxpkyZMt/YO++8k3vuuSeFQiH9+vXL4MGDFzjPiBEjkiSrrLLK4nUMAAAAAAAAAAAAfKGFDgcee+yxSZJx48Zlu+22y913352RI0fmtttuy6677pqampokyVFHHfWF89x3330pFApZb731GtE2AAAAAAAAAAAAsCCFYrFYXNiLv/Wtb+XPf/5zCoVCvbFisZg+ffrklVdeSY8ePRq8f9y4cenfv3/mzp2bv/zlLzn88MMXu3Favurq6lRWVqaqqirdu3cvdTsAAAAAAAAAAABLjbaLcvEf//jHFIvFXHrppfl8prBPnz659dZbFxgMTJLzzz8/tbW1adu2bXbbbbfFahgAAAAAAAAAAAD4You0c+AnXn755dx2220ZM2ZM2rdvnw033DAHHnhgOnfu/IX3nXnmmZk6dWpWWGGFnHLKKYvdNK2DnQMBAAAAAAAAAABKY7HCgbAwhAMBAAAAAAAAAABKo6LUDQAAAAAAAAAAAABNSzgQAAAAAAAAAAAAyoxwIAAAAAAAAAAAAJQZ4UAAAAAAAAAAAAAoM8KBAAAAAAAAAAAAUGaEAwEAAAAAAAAAAKDMCAcCAAAAAAAAAABAmREOBAAAAAAAAAAAgDIjHAgAAAAApTJ7elI9Lpk7t9SdAAAAAABlpm2pGwAAAACApU7N7ORfP02euyqZMz3psXKy0+nJ2vuXujMAAAAAoEzYORAAAAAAmts9P06evLguGJgkk99Jbvp68vajpe0LAAAAACgbTbpz4JQpUzJ69OhMmTIltbW1X3r9tttu25TLAwAAAEDLN2tq8txf69eLc5On/pwM2Kr5ewJoDaZPSqZ/lCwzIGnTrtTdAAAAQIvXJOHASy+9NH/605/y0ksvpVgsLtQ9hUIhNTU1TbE8AAAAALQe0z9KamY0PFb1XvP2ArQsr9+dvHpbUqhI1jkgWXW7UnfUMsyentx5avLSjcncOUnXPsmOP0s2OKzUnQEAAECL1qhwYG1tbfbff//cfvvtSbLQwUAAAAAAWGpVrpR0XzGpbiAIuNImzd/PUurdSdMz+sNpGbR816xQ2anU7UBy28nJc3/59Pnzf022PiXZ6fTS9dRS/ON/kxeu+fT51PHJrScmPfolqzihCAAAABakUeHAiy++OLfddluSZPnll88xxxyTjTbaKD179kxFRUWTNAgAAAAAZaWiTbLDT5Jbvp3kMx+27bJcssWJJWtraTGrpjb/d+OLuf3F91MsJm0qCjlwo5Vy9r7rpE1FodTtsbQa++z8wcBPPHJesuGRSc9Vmr+nlmJmVd2OgfUUk6cvFw4EAACAL9CocOBVV12VJBkyZEgefvjhLLPMMk3SFAAAAACUtfUPTbr1SZ66tG4HwX6bJVueXLcLFkvU7/71Rm574f15z2vnFnPd0+9m5WW75FvbDSxhZyzVRt23gIFi3VjP45q1nRZl+qSkdnbDY1PGN28vAAAA0Mo0Khz46quvplAo5Kc//algIAAAAJSzsc8mz12ZTJ2YDNgq2ejopEO3UncFrdvAHeoeNKu/PzO2wfqNz7wrHEjpdOqxeGNLgx79k+4rJdUN/N1deYvm7wcAAABakSY5+3eNNdZoimkAAACAlujFG5LLd0qeuyp5467knp8klw9NZlaXujOARVY9c84i1aFZrL1/0q5L/XrnXskauzd/Py1JRZtk5zOTwud+nFHZP9n826XpCQAAAFqJRoUDBw0alCSZNGlSkzQDAAAAtDC1c+rCgMW589cnvJw8e2VJWgJojK+s3rvB+rYLqEOz6NwzOeSapFvfT2s9Vk4OvT5p16l0fbUU6xyQHHNXss6BycpbJ9v8b3L8fUnX5UrdGQAAALRojTpW+Gtf+1qef/753HHHHdlhB0egAAAAQNmZ+Foy9YOGx0Y/mGx1cvP2A9BI3991cJ4bMzmTps2eV+vTvWO+t9PqJewKkqy6XfLdl5L3nkkq2iZ9N0wqmuTwn/LQf/O6BwAAALDQCsVisbi4N8+aNSubb755Xnvttdxzzz3ZZpttmrI3Wrnq6upUVlamqqoq3bt3L3U7AAAALI7q95PfDUnSwNsH6x2S7Htxs7cE0FgTp8zKDc+8m1ETpmaNPt1y0Mb9skyX9qVuCwAAAACaVKPCgUkyYcKE7LfffnnmmWdy8skn59BDD83gwYPTsWPHpuqRVko4EAAAoExc87Xkjbs+VyzUHe+38hYlaYkm9J+bkuf+msycnAzcMdnixLrjLQEAAAAAaNUWKhzYpk2bL52oWCymUCgs/MKFQmpqahb6elof4UBauykz56RjuzZp18bxLQAALOWmT0qGn5CMvCdJMem8bLLTmcmGR5S6Mxrr/l8mD/6/+Wu9Bydfvzfp0LU0PQEAAAAA0CQWKvFSLBa/9LGw133+niVhzz33zK677trg2MMPP5xCoZAXX3xxXu2b3/xm2rRpkxtvvLHe9WeccUYKhUK9x7///e8GxysrK7PNNtvkwQcf/MIep0+fnh/+8IcZOHBgOnbsmN69e+crX/lKbr311nnXbLfddvnud7/7hfPcf//92X333bPsssumc+fOGTJkSE499dS89957X3hfUvf/12677ZZCoZBbbrllvrGGXnOhUMh11133pfNCa/fIyA+zxx8ezjpn3JMNzvpXfnHHK5ldM7fUbQEAQOl07pkcdkPy3ZeS4+9PTnlVMLAcTJ+UPPr7+vWJryUjrmn+fgAAAAAAaFJtF+ai008/fUn30aSOO+647L///hk7dmxWWmml+caGDRuWjTfeOOuuu26SupDeddddl9NOOy1XXHFFDjzwwHrzrbXWWvPCgJ/o2bNng+OTJk3Kb3/723z1q1/N2LFjU1lZ2WCPJ5xwQp588slccMEFGTJkSD766KM89thj+eijjxb6df75z3/Ot7/97Rx11FG56aabMmDAgIwZMyZXXXVVzj333Pzud7/7wvvPP//8L9ztcdiwYfVClj169Fjo/qA1enVcdY698unMrq0LA06dVZPLHhmdabNr86v91ilxdwAAUGI9+tU9KA/jX0xqZjY8NvbpZLNvNG8/AAAAAAA0qbIMB371q19N7969c+WVV+YnP/nJvPrUqVNz44035pxzzplXu/HGGzNkyJD84Ac/SN++ffPuu++mX7/5f9DRtm3b9OnTZ4HrfXa8T58+OeusszJs2LC88cYb2WSTTRq857bbbsvvf//77L777kmSAQMGZKONNlro1zh27NicfPLJOfnkk3PeeefNqw8YMCDbbrttJk+e/IX3jxgxIueee26eeeaZrLDCCg1e06NHjy983Z83a9aszJo1a97z6urqhb4XWoqrHn97XjDws256dmxOG7pGlunSvgRdAQAALAHdV1rwWOWKzdcHAAAAAABLxEIdK9zatG3bNkceeWSuvPLK+Y4vvvHGG1NbW5tDDjlkXu3yyy/P4YcfnsrKyuy222658sorG7X2rFmzMmzYsPTo0SNrrLHGAq/r06dP/vGPf2TKlCmLtc6NN96Y2bNn57TTTmtw/It2+Js+fXoOPfTQXHjhhYsU/vsyv/rVr1JZWTnv8fmQJbQG706a0WB9du3cfDBlATtqAAAAtEa9VktW26l+vV3nZMOjmr8fAAAAAACaVFmGA5Pk2GOPzahRo/Lggw/Oqw0bNiz777//vKN+R44cmSeeeCIHH3xwkuTwww/PsGHD5gsUJslLL72Url27zntsuummCxzv1KlTfvvb3+baa69N9+7dF9jfJZdcksceeyzLLrtsNtlkk3zve9/Lo48+utCvb+TIkenevfsCd/37It/73vey5ZZbZu+99/7C6w455JD5XnfXrl0zZsyYBV7/wx/+MFVVVfMe77777iL3BqW2zkoNHwXevWPbrNyzSzN3A9DyfVA9Mz+/45Xs9cdHctyVT+f+1yeUuiUAYFHsf3myzoFJRbu658uvnRx6Q9JzldL2BQAsXca9kLx5bzKzqtSdAAAAlJWFOlZ4QWpra+cF2tZbb715obsFmTx5cl588cUkyTbbbJNCodCY5b/Q4MGDs+WWW+aKK67IdtttlzfffDMPP/xwzjrrrHnXXHHFFRk6dGh69eqVJNl9991z3HHH5b777suOO+4477o11lgjt91227znHTp0mG+tz45PmTIl119/fQ488MDcf//92XjjjRvsb9ttt81bb72VJ554Io899ljuvffe/P73v8+ZZ56Zn/70p1/6+orF4mL9/t12222577778vzzz3/pteedd1522mn+HQT69u27wOs7dOhQ7/cGWpujtxyQvz87NhOnzJqvfuL2q6VT+zYl6gqgZZowZWb2ufDRjKv6dGfVe1+bkLP3XTuHbbZyCTsDABZapx7J/pclXz0vmT0t6dZ0JwwAAHypqrHJ9Ycn7//3ZxbtuiQ7/izZ/ITS9rW0eOOfyeMXJpPHJCtulGxzarL8kFJ3BQAALV6hUMjw4cOzzz77lLqVL9WonQNvueWWbLfddtl///3Trl27L72+ffv22W+//bL99tvnzjvvbMzSC+W4447LTTfdlClTpmTYsGEZOHBgvvKVrySpCzb+5S9/yZ133pm2bdumbdu26dy5cyZNmpQrrriiXt+rrbbavMfnj8v97PgGG2yQX//611lxxRVz/vnnf2F/7dq1yzbbbJPvf//7ueeee3LWWWfl5z//eWbPnv2lr2311VdPVVVVxo0bt0i/J/fdd19GjRqVHj16zHvdSbL//vtnu+22m+/aPn36zPe6V1tttXnXQ7lavnvH3PytLXPoZv2zau8u2WyVnrngkA3yza8MLHVrAC3OXx57e75g4CfO+9cbmV0ztwQdAQCLrUM3wUAAoPnd9PVPg4FJMmdacvf3k7cX/qQlFtOIa5NrDkpGP5h8PDr5z9+Ty3dOJrxa6s4AAKDkxo8fn+985ztZddVV06FDh/Tr1y977rln7r333lK3tsgaFQ4cPnx4kuTAAw9M586dv/T6zp075+CDD06xWMxNN93UmKUXykEHHZSKiopcc801ueqqq3LsscfO223vH//4R6ZMmZLnn38+I0aMmPe49tprc/PNN2fy5MmNWrtNmzaZMWPGIt0zZMiQ1NTUZObM+j9k/7wDDjgg7du3z29+85sGxxfU/w9+8IO8+OKL873mpG6XwGHDhi1Sv1Cu+vXsnF/uu07uO3W7XP/NLbLnegveMRNgafbcO5MbrH84dXbGTJrWvM0AAABASzVnZvLERclf9kqu+Vry8i2l7qhl+GhUMubxhsee/1vz9rK0KRaTB35Zvz57avLo75u/HwAAaEHefvvtbLTRRrnvvvtyzjnn5KWXXsrdd9+d7bffPieeeGKp21tkjdoG7umnn06hUMgOO+yw0PfssMMOueiii/LEE080ZumF0rVr1xx88MH54Q9/mOrq6hx99NHzxi6//PLsscceWW+99ea7Z8iQIfne976Xq6++eqH/D62pqcn48eOTfHqs8CuvvJLvf//7C7xnu+22yyGHHJKNN944yy67bF555ZX86Ec/yvbbb5/u3bvPu27ixInzAnyfWGGFFdKvX7+cd955Oemkk1JdXZ0jjzwyAwYMyNixY3PVVVela9euOffcc+ut26dPn/TpU38ngP79+2eVVVaZrzZ58uR5r+sT3bp1S5cuXb709wQAKH8r9OjYYL19m4r06tqhmbsBAACAFqi2Jvnbfsk7n9kJ7427kvdOTnb5een6aglmVi14bFZ18/WxNJrxcd1Rwg357E6OAACwFPr2t7+dQqGQp556ar6M1FprrZVjjz22wXu+//3vZ/jw4Rk7dmz69OmTww47LD/72c/mncT7wgsv5Lvf/W6eeeaZFAqFDBo0KH/+85+z8cYb55133slJJ52URx55JLNnz86AAQNyzjnnZPfdd2+S19OonQPffffdJKkXKvsiAwYMmO/eJe24447Lxx9/nKFDh6Zv37rdvz744IPceeed2X///etdX1FRkX333TeXX375Qq/x8ssvZ4UVVsgKK6yQ9ddfPzfccEMuuuiiHHnkkQu8Z+jQofnLX/6SXXbZJWuuuWa+853vZOjQobnhhhvmu+6aa67JBhtsMN/j0ksvTVL3h/Gee+7Je++9l3333TeDBw/O17/+9XTv3j3/+7//u9D9L8gxxxwz73V98rjgggsaPS8AUB6O3GJA2lQU6tX32aBvenRuX4KOoJnNmpLMmlrqLgAAgJbstTvmDwZ+4vELk6r3mr+flqTPOknX5RseW23H5u1ladOhe9KpZ8Njyyz8z/wAAKDcTJo0KXfffXdOPPHEBjdP69GjR4P3devWLVdeeWVeeeWV/P73v8+ll16a8847b974YYcdlpVWWilPP/10nn322fzgBz+YFxw88cQTM2vWrDz00EN56aWX8v/+3/9L165dm+w1FYrFYnFxb+7cuXNmzZqVJ598MhtvvPFC3fPMM89k0003Tfv27Rfq+Fxar+rq6lRWVqaqqmq+3RABgPJx93/G59d3vZq3P5qeDm0rcsBGK+WnXx2Sju3alLo1WHImjU7+8b/Jm/cmhUKy2s7JHr9NevQvdWcAAEBLc9f3kycvbnjsgGHJ2vs1bz8tzSu3Jn8/Nplb82lt5a2Sw29O2jV8YgFN5IH/V/9o4UJFcuStySrblqYnAAAosaeeeiqbbbZZbr755uy7774LvK5QKGT48OHZZ599Ghz/7W9/m+uuuy7PPPNMkqR79+654IILctRRR9W7dt11183++++f008/vUlew+c16ljh3r17Z+zYsXnttdcWOhz42muvJUl69erVmKUBAGgBdl27T4autXw+qJ6V7p3apnP7Rn15CS1fzazkqr0+PX6pWExG/jO5amRy4tNJG38HYKk0/qXk4XOT956rCwpv/u1kcNMc+QAAtHIL2hkvSbr1ab4+Wqoheyffeix5/q/JtI+SVbdL1to3aetEgiXuK6clFRXJExcn0z9Meq2R7PATwUAAAJZqi7vH3vXXX58//OEPGTVqVKZOnZqampr5NlI75ZRT8vWvfz1//etfs9NOO+XAAw/MwIEDkyQnn3xyvvWtb+Wee+7JTjvtlP333z/rrrtuk7yepJHHCm+yySYpFou56qqrFvqeK6+8MoVCIRtuuGFjlgYAoIUoFArpU9lRMJClw2t3fBoM/KxJbyVv3NX8/QCl98EryeVDk5eHJ5PfSd5+OLnukGTEtaXuDABoCdY7JGnfwHFQy6+d9N+i+ftpiXqvkezyi2Tfi5L1DhYMbC6FQrLt/yX/OzL54XvJSU8lQ/YqdVcAAFBSgwYNSqFQmLf53cJ4/PHHc9hhh2X33XfPHXfckeeffz4//vGPM3v27HnXnHHGGXn55Zezxx575L777suQIUMyfPjwJMnXv/71vPXWWzniiCPy0ksvZeONN84FF1zQZK+pUeHAAw44IEly77335txzz/3S688999zcd999SZIDDzywMUsDAAA0v4aCgQszBpSvR89P5kyrX3/gl3W7iwIAS7fuKySH3Zj0HvxpbZWvJIdeXxfOglKrqEg6NBBgBQCApVDPnj0zdOjQXHjhhZk2rf77vpMnT65Xe+yxx7Lyyivnxz/+cTbeeOMMGjQo77zzTr3rVl999Xzve9/LPffck/322y/Dhg2bN9avX7+ccMIJufnmm3Pqqafm0ksvbbLX1Khw4MEHH5z11lsvxWIxp512Wg444IA88sgjqampmXdNTU1NHn744ey///457bTTUigUsvbaa+fwww9vdPMAAADNasWNFm8MKF/jXmi4PnlMMuPj5u0FAGiZVt4yOfHJ5DvPJae8lhx1W1K5Uqm7AgAAoAEXXnhhamtrs+mmm+amm27KyJEj8+qrr+YPf/hDttii/g7wgwYNypgxY3Lddddl1KhR+cMf/jBvV8AkmTFjRk466aQ88MADeeedd/Loo4/m6aefzpprrpkk+e53v5t//vOfGT16dJ577rncf//988aaQqPOfisUChk+fHi22mqrjBs3LsOHD8/w4cPTrl279OzZM0kyadKkzJkzJ0nducx9+/bNrbfemoJPxAEAAK3NKtsmq26fvHX//PVBuyT9Ny9NT0BpLbNKMrGBIyY6L5t06N78/QAALdeyA0vdAQAAAF9i1VVXzXPPPZezzz47p556asaNG5fevXtno402ykUXXVTv+r322ivf+973ctJJJ2XWrFnZY4898tOf/jRnnHFGkqRNmzb56KOPcuSRR+aDDz5Ir169st9+++XMM89MktTW1ubEE0/M2LFj07179+y6664577zzmuz1FIrFxp9xM2HChJxwwgm59dZbs6DpCoVC9t133/zpT3/Kcsst19glaQWqq6tTWVmZqqqqdO/uByIAAJSJOTOTJ/6UvHJLkkKy9n7JZickbTuUujOgFEY/nFy1V1KcO399h58k2/5faXoCAAAAAIA0UTjwE2+88UbuvPPOPP/88/nwww+TJL169cqGG26YPfbYI4MGDWqqpWgFhAMBAABYKrx6R3LfL5KJryZdlks2/1ay9fcSpyYAAAAAAFBCTRoOhM8SDgQAAGCpMnt60q6TUCAAAAAAAC1C21I3AAAAAFAW2ncudQcAAAAAADBPRakbAAAAAAAAAAAAAJpWk+0cOHfu3Lzyyit56623MmXKlNTW1n7pPUceeWRTLQ8AAAAAAAAAAAD8V6FYLBYbM8GMGTPyi1/8Ipdeemk++uijhV+4UEhNTU1jlqaFq66uTmVlZaqqqtK9e/dStwMAAAAAAAAAALDUaNTOgTNmzMgOO+yQp556Ko3MGAIAAAAAAAAAAABNpFHhwPPOOy9PPvlkkmTttdfOSSedlI022ig9e/ZMRUVFkzQIAAAAAAAAAAAALJpGhQOvv/76JMmWW26Z++67L+3bt2+SpgAAAAAAAAAAAIDF16jt/UaNGpVCoZDTTjtNMBAAAAAAAAAAAABaiEaFAz8JBPbv379JmgEAAAAAAAAAAICl2YUXXpgBAwakY8eO2WyzzfLUU08t1jyNCgcOHjw4STJ+/PjGTAMAAAAAAAAAAAAtyj9fHp+9//hI1vzp3dn7j4/kny8v+Zzc9ddfn1NOOSWnn356nnvuuay33noZOnRoJkyYsMhzNSocePTRR6dYLObGG29szDQAAAAAAAAAAADQYvzz5fH55l+fzQtjqzJjTm1eGFuVE/727BIPCP7ud7/L8ccfn2OOOSZDhgzJxRdfnM6dO+eKK65Y5LkaFQ48/vjjs8MOO+Sqq67Ktdde25ipAAAAAAAAAAAAoEX40/1v1qsVi8mfHhi1xNacPXt2nn322ey0007zahUVFdlpp53y+OOPL/J8bRvTzLvvvpsLLrggxx9/fA4//PAMHz48hx56aAYPHpzOnTt/6f39+/dvzPIAAAAAAAAAAADQ5N74YGqD9ZEfTFlia3744Yepra3N8ssvP199+eWXz2uvvbbI8zUqHDhgwIAUCoUkSbFYzE033ZSbbrppoe4tFAqpqalpzPIAAAAAAAAAAADQ5FZfvmteGFtVrz5o+W4l6GbxNOpY4aQuFFgsFuf79cI+AAAAAAAAAAAAoKX59var5b/75s1TKCQnbjdwia3Zq1evtGnTJh988MF89Q8++CB9+vRZ5PkatXPgsGHDGnM7AAAAAAAAAAAAtDhD1+qTiw/fKH96YFRGfjAlg5bvlhO3G5hd1lr0kN7Cat++fTbaaKPce++92WeffZIkc+fOzb333puTTjppkecrFG3hxxJSXV2dysrKVFVVpXv37qVuBwAAAAAAAAAAoEW7/vrrc9RRR+XPf/5zNt1005x//vm54YYb8tprr2X55ZdfpLkatXMgAAAAAAAAAAAA0DQOPvjgTJw4MT/72c8yfvz4rL/++rn77rsXORiY2DmQJcjOgQAAAAAAAAAAAKVRUeoGAAAAAAAAAAAAgKbVqGOFjz322MW+t1Ao5PLLL2/M8gAAAAAAAAAAAEADGnWscEVFRQqFwiLfVywWUygUUltbu7hL0wo4VhgAAAAAAAAAAKA0GrVzYP/+/b80HDht2rR89NFH8wKBvXr1SufOnRuzLAAAAAAAAAAAAPAFGhUOfPvttxfquo8//jjXXnttfvazn6VHjx657bbbssYaazRmaQAAAAAAAAAAAGABGnWs8KJ6/fXXs/nmm2eZZZbJs88+m2WWWaa5lqYEHCsMAAAAAAAAAABQGhXNudgaa6yRk08+OW+//XbOPffc5lwaAAAAAAAAAAAAlhrNGg5Mkp122ilJcvPNNzf30gAAAAAAAAAAALBUaPZwYNeuXZMkY8aMae6lAQAAAAAAAAAAYKnQ7OHA559/PknSrl275l4aAAAAAAAAAAAAlgrNGg4cPXp0zjjjjBQKhay//vrNuTQAAAAAAAAAAAC0aA899FD23HPP9O3bN4VCIbfccstiz9W2MY1cddVVX3rN3Llz8/HHH+eZZ57JrbfemunTp6dQKOSEE05ozNIAAAAAAAAAAACw5Lx6R/LwucnE15Leg5NtTk3W/OoSXXLatGlZb731cuyxx2a//fZr1FyFYrFYXNybKyoqUigUFvr6T5b6n//5n5x33nmLuyytRHV1dSorK1NVVZXu3buXuh0AAAAAAAAAAICF8+odyfWHfa5YSA7+2xIPCM5brVDI8OHDs88++yzW/Y0+VrhYLC7Uo7KyMnvttVfuvvtuwUAAAAAAAAAAAABarofPbaBYTB75XbO3srgadazw6NGjv/SaioqKdOvWLT169GjMUgAAAAAAAAAAANA8Jr7WcH3CAuotUKPCgSuvvHJT9QEAAAAAAAAAAAAtQ+/ByfvP1a8vN7j5e1lMjT5WGAAAAAAAAAAAAMrKNqcmKXyuWPhvvXUQDgQAAAAAAAAAAIDPWvOrycF/S1bcKGnXpe5/v3Z1MniPUne20Bp1rDAAAAAAAAAAAACUpTW/WvdoRlOnTs2bb7457/no0aMzYsSI9OzZM/3791+kuQrFYrHY2IZmz56dq6++OrfcckteeOGFfPjhh5kxY8YXL1wopKamprFL04JVV1ensrIyVVVV6d69e6nbAQAAAAAAAAAAaNEeeOCBbL/99vXqRx11VK688spFmqvR4cA33ngj++yzT15//fUsylSFQiG1tbWNWZoWTjgQAAAAAAAAAACgNBp1rPC0adOy2267ZfTo0amoqMjee++d3r1759JLL02hUMhPfvKTTJo0Kc8880yefPLJFAqFbLHFFtl5552bqn8AAAAAAAAAAADgcxq1c+C5556b//u//0ubNm3yz3/+MzvssENefvnlrLPOOvV2Bnz++edzxBFH5LXXXsv555+fk046qUleAC2XnQMBAAAAAAAAAABKo6IxN99+++0pFAo56KCDssMOO3zhtRtssEHuv//+LLfccjnllFPy7LPPNmZpAAAAAAAAAAAAYAEaFQ585ZVXkiT77rtvg+Nz586d73nv3r1zyimnpKamJn/84x8bszQAAAAAAAAAAACwAI0KB06ePDlJsvLKK8+rdejQYd6vp02bVu+erbbaKkny4IMPNmZpAAAAAAAAAAAAYAEaFQ7s3LlzkqRQKMyr9ejRY96vx4wZs8B7x48f35ilAQAAAAAAAAAAgAVoVDhwlVVWSZK8//7782q9evVKz549kySPPvpovXueffbZJEn79u0bszQAAAAAAAAAAACwAI0KB2688cZJkmeeeWa++o477phisZhzzjknkyZNmld/66238utf/zqFQiHrr79+Y5YGAAAAAAAAAAAAFqBR4cCdd945xWIxt91223z1k08+OUldGHD11VfPgQcemN133z3rr7/+vF0Gv/GNbzRmaQAAAAAAAAAAAGABCsVisbi4N0+fPj277757amtrc+WVV2bgwIHzxs4444ycddZZdYsUCkmST5Y69thjc9lllzWmb1qB6urqVFZWpqqqKt27dy91OwAAAAAAAAAAAEuNRoUDv8y9996byy67LC+//HJqamoyaNCgHHnkkdl///2X1JK0IMKBAAAAAAAAAAAApbFEw4Es3YQDAQAAAAAAAAAASqNtcy84duzYPPfcc0mSvfbaq7mXBwAAAAAAAAAAgLLX7OHAe++9N8ccc0wqKipSU1PT3MsDAAAAAAAAAABA2aso1cJOMwYAAAAAAAAAAIAlo2ThQAAAAAAAAAAAAGDJEA4EAAAAAAAAAACAMiMcCAAAAAAAAAAAAGVGOBAAAAAAAAAAAADKjHAgAAAAAAAAAAAAlBnhQAAAAAAAAAAAACgzwoEAAAAAAAAAAABQZtou7IVnnXVWkyw4YsSIJpkHAAAAAAAAAAAAaFihWCwWF+bCioqKFAqFJlm0WCymUCiktra2SeajZaqurk5lZWWqqqrSvXv3UrcDAAAAAAAAAACw1FjonQOTulAfAAAAAAAAAAAA0LItdDjw/vvvX5J9AAAAAAAAAAAAAE1koY8VhkXlWGEAAAAAAAAAAIDSqCh1AwAAAAAAAAAAAEDTEg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VGOBAAAAAAAAAAAADKjHAgAAAAAAAAAAAAlBnhQAAAAAAAAAAAACgzwoEAAAAAAAAAAABQZoQDAQAAAAAAAAAAoMwIBwIAAAAAAAAAAECZEQ4EAAAAAAAAAACAMiMcCAAAAAAAAAAAAGWmbakbAAAAgKXCe88m9/8yGfNE0nX5ZNPjk81OSAqFUncGAAAAAACUIeFAAAAAWNImvpFcuWcyZ1rd80lTk7t/kMz4ONn+R6XtDZakaR8l9/08eeXWpKJNstZ+yQ4/TjpWlrozAACghXr7w2m5//UJ6dy+TXZde4VUdmpX6pYAAFqtQrFYLJa6CcpTdXV1KisrU1VVle7du5e6HQAAgNK5/bvJs8Pq1zt0T059LWnfpdlbgiWutia55CvJB/+Zv77Spslx99g1EwAAqOf3/x6Z8+99I5/8BLtL+zb50+Eb5Sur9y5tYwAArVRFqRsAAACAsjfx9Ybrs6qT6nHN2ws0lzfuqh8MTJKxTyWjH2z+fgAAgBZtxLuTc96/Pw0GJsm02bX57nXPZ+ac2tI1RuswY3Ly2AXJTccn9/8yqXqv1B0BQIvgWGEAAIClyJsTpuSSh97Kq+OmZECvLjlu61Wyfr8eTbtIsZjUzk7admjaeVuz3mskYx6rX+/QPenet/n7geYw8bUFj014LVl1u2ZrBQAAaPnufPH9BusfT5+Tx0d9lO0HL9fMHdFqVL+fXDE0mTzm09oTFydH3Zr03aB0fQFAC2DnQAAAgKXEK+9XZ+8/Ppobnhmbl96ryu0vvJ8DL34sD4+c2DQLzJ2bPHRO8ttByS+WS/68bTLy300zd2u3+beTdg0cHbz5t5L2nZu/H2gOvQd/wdgazdcHAADQKnx2x8B6Y/mCQXjonPmDgUkyqyq556el6QcAWhDhQAAAgKXEBfeNzLTZ8x/DM6e2mN/e80bTLHD/2cl9v0im/TdsOO6F5NqDk7HPNM38zeTdSdPzQfXMpp209+rJ0Xckq+2ctO+aLLtasuv/S7b7YdOuAy3J6rsly61Vv77ixnYNBAAA6tl93RUarPfo3C5bDuzVzN3Qqoy6r+H62w8nNbOatxcAaGEcKwwAALCUeG7Mxw3WX3h3cmrnFtOmorD4k8+ZmTx1Sf363Jrk8QuTA4ct/tzN5LkxH+dHN7+U18ZPSZJsseqyOefAdbPSMk20s9+KGyaH/71p5mrIrKnJSzcmH76RLLdmsvYBdiUsF6/flTz2x+Tjt5O+6yfbnFr356mla9M2Oeq25L6fJ6/cmhQqkrX2S3b4SVJoxL83AABAWdqw/zL5zg6r5YL73pxX69SuTc47aP10bNemhJ3R4nWsbLjevmtSIRIBwNLNfwkBAACWEitUdsoH1fU/Lb189w6NCwYmyfSPklnVDY9NeqtxczeDSdNm56grnsqUmTXzao+/9VGOGfZ0/vndbVPR2N+fJW3ymGTYHknVZ47QeeS85Oh/JN0b3nmBVuLFG5Kbj//0efXY5M17k2PvrgsKtnRdeiV7/r7uAQAA8CVO3WWN7L3+irn/tQnp3KFNdl97hSzTpX2p26Kl2+CIuhMsPm/9Q5MKwVIAlm6OFQYAAFhKHLPVgAXUV2n85F2Xr3s0ZIX1Gj//Enbzc2PnCwZ+YuSEqXn8rY9K0NEi+vcZ8wcDk7pQ5v2/KEk7NKEHflW/VjOjLvwJAABQhlZbrmuO33bVHLbZyoKBLJxNvp5s9q2kot1/C4Vkzb2Snc4saVsA0BLYORAAAGApsff6K2by9Dn54/1vZuKUWenesW2O2WqVfHPbVRs/eZu2ybb/l/zjf+evd+iebPmdxs+/hE2cUn9HxU98UD2zGTtZTK/fvYD6Xc3bB01r1tQF77zZ0I4IAAAAsDQqFJLdfp1s/b1kwivJMgOSnk3wYVgAKAPCgQAAAEuRo7YckMM265+JU2elZ5f26dC2CY9W2fT4uiNEn7g4qX4v6bdpss3/Jr0GNd0aS8jGA3rmzw/VD2FVFJKNV+5Zgo4WUdsOyZxpDdQ7NX8vNJ12nZOufZKp4+uP9WyCUC8A8Kl3Hk9evC6pmZWsvmvdbkMVDl8CgFal2/J1DwBgHuFAAACApUzbNhVZoXIJhcbW2rfu0crsOHi5bDlw2Tw2av4jhI/cYkD6L9u5RF0tgvUOSZ64sIH6wc3fC02noiLZ4sTkXz+dv16oaBU7cgJAq/HIecm/z/j0+QvX1n1Ne8Cwup2IAAAAoJVaaj/2dvTRR2efffaZr/b3v/89HTt2zLnnnpskmThxYr71rW+lf//+6dChQ/r06ZOhQ4fm0Ucfne++559/PgceeGCWX375dOzYMYMGDcrxxx+fN954Y4Hrb7fddvnud7/7hT3ef//92X333bPsssumc+fOGTJkSE499dS89957C7znm9/8ZgYOHJhOnTqld+/e2XvvvfPaa6/Nd81zzz2XnXfeOT169Miyyy6bb3zjG5k6dWqD8w0dOjRt2rTJ008//YW9AgAAtGYVFYVccfQm+f/t3XmYlWXhP/73wMgmiyCyKQmJhLG44YZpLoikpuaaYkqZHwvQ1LTcAD8f1zDXcI/EUtzyR6IFLihuuAABgbu5LyimgIICMvP7g6+jEwMRDHOYw+t1Xee6Zu77Oc/zPgcub2d4n/sZ+v1vp9dmG2b3b22UK364Vc7Zv2uho62cPc5KOvWuPPatfZJdf1WYPFSfnU9M9r4gadJu6fetvp0celOy2e6FzQUAxeKT95OHzl92/NnRyasP13weAAAAqEbrbDnw3/3+979Pv379cs011+SXv/xlkuTggw/O1KlTc9NNN+Wll17KmDFjsttuu+Vf//pqJ4l77703O+64YxYuXJhbbrklzz//fG6++eY0a9YsgwcPXt7l/qPrrrsuvXv3Tps2bXLXXXflueeey7XXXpu5c+dWlBersu222+bGG2/M888/n/vuuy/l5eXp06dPlixZkiR5991307t373Tq1ClPP/10xo0bl2effTb9+/df5lxvvvlmJk6cmEGDBuUPf/jDKr8WAACA2qDBenXz4507ZtRxO+bGH2+fA7bauNCRVl699ZOj7kqOfyw5eETy84nJEbcm6zUodLK1R3l58q9/Li0A1DY7DUx++Xxy9uxkwJPJt/cvdCIAKB6vP5aULa567pXxNZsFAAAAqllJeXl5eaFDFEL//v0zZ86c/OUvf8mwYcMydOjQjBo1Kj/4wdLbX82ZMyfNmzfPhAkT8t3vfrfKcyxYsCCbbrppvvOd72T06NHLzM+ZMycbbLBBlc/dbbfdstVWW+Xyyy9fZu7tt9/OZpttlgEDBuSyyy77r8777/7xj39kyy23zCuvvJLNNtss119/fQYPHpz33nsvdeos7YbOmDEjPXr0yMsvv5xOnTpVPPd///d/88ILL2To0KHZcccd895776Vhw5W/9di8efPSrFmzzJ07N02bNl3p5wEAAEC1+ufDyd9OTf71SpKSZPO9kgOuShq3KnQyAKDQXnkwufngquf2ODvZ9bSazQMAAADVaJ3fOfDXv/51zj333Nx7770VxcAkady4cRo3bpy//OUvWbhwYZXPve+++/Lhhx/mV7+q+jZNK1vg+3d33nlnFi1atNrnnT9/fm688cZ07Ngx7du3T5IsXLgw9erVqygGJqko/D3++OMVY+Xl5bnxxhtz1FFHpUuXLunUqVP+/Oc/r/B6CxcuzLx58yo9AAAAoKA+fj259Yf/rxiYJOXJy/cnt/+okKkAgLVFx92SZt9YdrxuvaTHD2s6DQAAAFSrdbocOHbs2AwbNix333139txzz0pzpaWlGTlyZG666aZssMEG2XnnnXPmmWfmH//4R8UxL7/8cpKkS5cu1Zrr5ZdfTtOmTdO2bdtVev7VV19dUW4cO3ZsHnjggdSrVy9Jsscee2TWrFm5+OKLs2jRonz88cc5/fTTkyTvvfdexTkefPDBLFiwIHvvvXeS5KijjsqIESNWeN0LL7wwzZo1q3h8WUgEAACAgvn7n5IvPl92/K2nklkzaj4P1Wv2i0uLnhdtmvxu22Ti8KSsrNCpAKhN6pYmR96WtOz81dj6rZJDb0o28DtuAABqgU8/SD63eRNQtXW6HNijR4906NAhQ4cOzaeffrrM/MEHH5x33303Y8aMSd++fTNhwoRss802GTlyZJKlu+utCeXl5SkpKVnl5/fr1y9Tp07NI488ks6dO+ewww7L558v/YeQrl275qabbsoll1ySRo0apU2bNunYsWNat25daTfBP/zhDzn88MNTWlqaJDniiCPyxBNP5J///Odyr3vGGWdk7ty5FY+33nprlV8DAAAAVItPZy1/7pMVzLH2m/tO8oe+yfNjks/nLN0d8v6zkgcGFzoZALVN667JoEnJcQ8nPx6bnPxs0mWfQqcCgBr37LtzM2zcC/nNuBcy8525hY4DxWHxZ8kLf02eHZ18Nqd6z/3WpOT63ZLfbp4M65jccXQy/1/Vew2g1luny4Ebb7xxJkyYkHfeeSd9+/bNJ598sswxDRo0yF577ZXBgwdn4sSJ6d+/f4YOHZok6dx56ScJX3jhhWrN1blz58ydO7fSTn7/jWbNmmXzzTfPrrvumj//+c954YUXMnr06Ir5I488MrNmzco777yTf/3rXznnnHMye/bsfPOb30ySfPTRRxk9enSuvvrqlJaWprS0NBtvvHG++OKL/OEPf1judevXr5+mTZtWegAAAEBBfWOnqsdLGyQbb1uzWahek36ffPbRsuPP3JAsqGIcAP6TjbdJNu2VlNYrdBIAqHFXT3gl+175eK6e8M9cM+Gf2e93j+fK8S8XOhbUbq8+klz67eS2I5M7+yeXbpFMu7V6zj3vveTmg5J3py79vuyL5Lm7k9uPqp7zA0VjnS4HJsmmm26aRx55JLNmzVpuQfDrvv3tb2f+/PlJkj59+qRly5YZNmxYlcfOmTNnlTIdcsghqVevXrWct7y8POXl5Vm4cOEyc61bt07jxo1z++23V5Qgk+SWW27JJptskunTp2fatGkVj0suuSQjR47MkiVLVul1AQAAQI3rdkjSbptlx79zStKoRc3nofp88HzV40sWJh+9VrNZAIC11yezln544Onrk7lvFzoNwFrprY8W5Lf3vbjM+GUPvpTXPpxffRda+Gny6oTkvenVd05YWy1asHQnv69/sHHxguTugcnHr6/++afdkiys4lbCb05M3p22+ucHikZpoQOsDdq3b58JEyZk9913z957751x48Zl8eLFOfTQQ/OTn/wkPXr0SJMmTTJ58uQMGzYsBxxwQJJk/fXXz+9///sceuih2X///XPiiSemU6dO+fDDD3PHHXfkzTffzG233bbc686ePTvTpk2rNNa2bdu0b98+l112WQYNGpR58+bl6KOPTocOHfL222/nj3/8Yxo3bpxLLrlkmfO9+uqruf3229OnT59stNFGefvtt3PRRRelYcOG2Wefr26BMHz48PTq1SuNGzfOAw88kNNOOy0XXXRRNthggyTJiBEjcsghh6Rbt27LvE9nnHFGxo0bl3333XcV320AAACoQes1SI65J5k8Inn5gaR+02TrfkkXP9fWei03T14au+x43XpJ8w41HgcAWAtNvy25e1BStnjp9+NOT/a5ONnu2MLmAljLPPTCBykrX3a8vDwZ//z7+eku31z9i0wZmdw/+KsyU9stk8P+lDTfdPXPDWujl+9PPp+z7Hj5kmTmXckuv1y986/oQw/z3knabbV65weKxjq/c+CXNtlkk0yYMCEffvhh9t5775SWlmaHHXbIZZddll133TXdunXL4MGDc9xxx2X48OEVzzvggAMyceLErLfeejnyyCPTpUuXHHHEEZk7d27OO++8FV5z1KhR2XrrrSs9brjhhiTJgAEDcv/99+edd97JD37wg3Tp0iU//elP07Rp05x66qlVnq9BgwZ57LHHss8++6RTp045/PDD06RJk0ycODGtWrWqOO6ZZ57JXnvtle7du+f666/PddddlxNPPDFJMmXKlEyfPj0HH3zwMudv1qxZ9txzz4wYMeK/fn8BAACgYOo3Tnb+RdL/3uSIUYqBxWL745L6zZYd3+boZP0Naz4PALB2+XR2MuaEr4qBydJ/jP/bqcmcNwuXC2AtVL90+bWB+uvVXf0LvDMlueekyrucvTd96W1WoVh9sezdHSss/nz1z7/JdlWP1ylN2m29+ucHikZJeXl5FZ8BgNU3b968NGvWLHPnzk3Tpk0LHQcAACgGiz9LXrpv6S04NtszadK60ImAQnrvH8lD5yavPpKs3zLZtv/ST97XqYZ/vAIAarcpI5N7flH13N4XJDsNrNE4AGuzOQsWZacLH8pni5dUGq9fWicTT98jGzauv3oXuPeUpTv6V+XnE5PWXVfv/LA2mv9hcukWyZJFy879zyOrv7Pf4s+TEXsls/5ReXzHgUnfC1bv3F+/xsw/J29PSpptkmz9o6RJm+o5N1Bj3FYYAACA2uGNiclt/ZLPPlr6fZ31kr3+L9lpQGFzAYXTtkfS785CpwAAAKjVNmhUL8OP3Don3z4t8z7/IknSpH5pLjlsy9UvBibJ53OXP/fZnNU/P6yN1m+Z9L0o+esvk3xtz65eJ1TPLX/Xa7D0LhlPXp28fF9Sr3Gy1ZFLH9XhsznJTfsls2Z8NfbElcmPRieb9KyeawA1ws6BrDF2DgQAgFW04KPkraeTRhsm7bcvdJq1wxeLksu6JvM/WHbu+MeWFoSo1eYuWJwHnn8/Xywpyx5btEqrJg0KHQkAgNrs09nJZd9edreekjrJL6YnG3yjMLkA1mKfLVqSR1+enfLyZNfOLdOoXjXtNTT1luTuKj7c2bB5csoLS0tOUKxmv5TMvCtZsjDpsl/tKdY9dH7y6LBlx9ttk/zPwzWfB1hldg4EAABYm0wcnjx0XvLFZ0u/b9U1+eEtSYuOhc1VaK89WnUxMFl6awvlwFrtvmdn5aTbplXcvmi9uiX53/275cgd/IMtQEF8Nmfpjr0NmiXf2CmpU6fQiQD+e403Sr5/ZTLmhKRs8dKxkrrJPsMUAwGWo2G9utm76xq4ZWj3Q5N/3Lb09ztfKqmzdFc1xUCK3Uadk93PKHSK/97L91c9/u7fl34Io/FGNZsHWGXKgQAAAGuL159I7j+r8tgHzyZ3HZsc91BhMq0t/n23j0pzi2suB9Vu7meLc/LtXxUDk2TxkvKc/ZcZ2WXzlmnfolEB0wGsg565IXlgSLJ4wdLvW3wz+eGtSasuhc0FsCq2OiLZbPfk+XuS8rKky75Js00KnQpg3VNaLznq/0ueHZ28Mn7pjoFb90vadC90MmB56jWuerxOqVIv1DI+8gkAALC2mDaq6vF3piSzX6zZLGubjrsm9ZtWPddlv5rNQrUa//z7WbBoyTLjZeXJX2e8V4BEAOuwd/6e/O20r4qBSfLRq8kdRyfl5YXLBbA6mrRJtj8u2eF4xUCAQqq7XtLjsOSg65LvXaQYCGu7rY6senyL7yf1m9RsFmC1KAcCAACsLRZ9svy5hSuYWxfUb5x8/4qkznqVx7c/Pumwc2EyUS2WlC2/bLKiOQDWgOm3Janiv70fvrj0wwoAAACsG7Y6MtlxQFJS96uxb/RK9r20cJmAVeK2wgAAAGuLzfskz9297HjjNknbLWs+z9qm20HJJtslM+9KFs1PvtU32XjbQqdiNe3RpVXqldbJoi/Klpnbu2ubAiQCWIctmr+CuU9rLgcAAACFVVKS9L0w2WlQ8t60pTsw+x011Ep2DgQAAFhb9Dg8+ebulcfqrJfs+9ult14h2aB98p2Tkj3OUgwsEhs2rp/zD+yWunVKKsZKSpJf9+2STq0aFzAZwDpo872qHm+wQdJ+hxqNAgAAwFqg2cZJl30VA6EWKykvL3ePHtaIefPmpVmzZpk7d26aNm1a6DgAAFA7LPkieeHe5NUJSaMWyVb9kg03K3QqWOPemfNZ/vaP97K4rCx9u7bJNzdSDASocWVLkjuOXvr/Il8qqZv84Lqkx6GFywUAAADAKlEOZI1RDgQAAACAWqasLHn5vuSVB5MGzZItj0habl7oVAAAAACsAuVA1hjlQAAAAAAAAAAAgMKoU+gAAAAAAAAAAAAAQPVSDgQAAAAAAAAAAIAioxwIAAAAAAAAAAAARUY5EAAAAAAAAAAAAIqMciAAAAAAAAAAAAAUGeVAAAAAAAAAAAAAKDLKgQAAAAAAAAAAAFBklAMBAAAAAAAAAACgyCgHAgAAAAAAAAAAQJFRDgQAAAAAAAAAAIAioxwIAAAAAAAAAAAARUY5EAAAAAAAAAAAAIqMciAAAAAAAAAAAAAUGeVAAAAAAAAAAAAAKDLKgQAAAAAAAAAAAFBklAMBAAAAAAAAAACgyCgHAgAAAAAAAAAAQJFRDgQAAAAAAAAAAIAioxwIAAAAAAAAAAAARUY5EAAAAAAAAAAAAIqMciAAAAAAAAAAAAAUGeVAAAAAAAAAAAAAKDLKgQAAAAAAAAAAAFBklAMBAAAAAAAAAACgyCgHAgAAAAAAAAAAQJFRDgQAAAAAAAAAAIAioxwIAAAAAAAAAAAARUY5EAAAAAAAAAAAAIqMciAAAAAAAAAAAAAUGeVAAAAAAAAAAAAAKDLKgQAAAAAAAAAAAFBklAMBAAAAAAAAAACgyCgHAgAAAAAAAAAAQJFRDgQAAAAAAAAAAIAioxwIAAAAAAAAAAAARUY5EAAAAAAAAAAAAIqMciAAAAAAAAAAAAAUGeVAAAAAAAAAAAAAKDLKgQAAAAAAAAAAAFBklAMBAAAAAAAAAACgyCgHAgAAAAAAAAAAQJFRDgQAAAAAAAAAAIAioxwIAAAAAAAAAAAARUY5EAAAAAAAAAAAAIqMciAAAAAAAAAAAAAUGeVAAAAAAAAAAAAAKDLKgQAAAAAAAAAAAFBklAMBAAAAAAAAAACgyCgHAgAAAAAAAAAAQJFRDgQAAAAAAAAAAIAioxwIAAAAAAAAAAAARUY5EAAAAAAAAAAAAIpMaaEDULzKy8uTJPPmzStwEgAAAAAAAAAAYG3VpEmTlJSUFDpG0VEOZI355JNPkiTt27cvcBIAAAAAAAAAAGBtNXfu3DRt2rTQMYpOSfmX27tBNSsrK8u7776r2bua5s2bl/bt2+ett97yH0EAWAOstQCw5llvAWDNs94CwJplrQVYs/SL1gw7B7LG1KlTJ5tsskmhYxSNpk2b+p9MAFiDrLUAsOZZbwFgzbPeAsCaZa0FoDapU+gAAAAAAAAAAAAAQPVSDgQAAAAAAAAAAIAioxwIa7n69etn6NChqV+/fqGjAEBRstYCwJpnvQWANc96CwBrlrUWgNqopLy8vLzQIQAAAAAAAAAAAIDqY+dAAAAAAAAAAAAAKDLKgQAAAAAAAAAAAFBklAMBAAAAAAAAAACgyCgHAgAAAAAAAAAAQJFRDoS12FVXXZUOHTqkQYMG2WGHHfLMM88UOhIA1EoXXnhhtttuuzRp0iStWrXKgQcemBdffLHSMeXl5RkyZEjatm2bhg0bpnfv3nn55ZcLlBgAar+LLrooJSUlOemkkyrGrLcAsPreeeedHHXUUdlwww3TsGHDdO/ePZMnT66Yt94CwKpbsmRJBg8enI4dO6Zhw4bZbLPNcu6556a8vLziGGstALWJciCspW6//faccsopGTp0aP7+979nyy23zN57750PPvig0NEAoNZ55JFHMnDgwDz11FN54IEHsnjx4vTp0yfz58+vOGbYsGG58sorc+211+bpp5/O+uuvn7333juff/55AZMDQO00adKkXHfddenRo0elcestAKyejz/+ODvvvHPWW2+9jB07Ns8991wuueSSNG/evOIY6y0ArLrf/OY3ueaaazJ8+PA8//zz+c1vfpNhw4bld7/7XcUx1loAapOS8q9X3IG1xg477JDtttsuw4cPT5KUlZWlffv2OeGEE3L66acXOB0A1G6zZ89Oq1at8sgjj2TXXXdNeXl52rVrl1/+8pc59dRTkyRz585N69atM3LkyPzwhz8scGIAqD0+/fTTbLPNNrn66qtz3nnnZauttsrll19uvQWAanD66afniSeeyGOPPVblvPUWAFbPfvvtl9atW2fEiBEVYwcffHAaNmyYm2++2VoLQK1j50BYCy1atChTpkxJ7969K8bq1KmT3r1758knnyxgMgAoDnPnzk2StGjRIkny2muvZdasWZXW3mbNmmWHHXaw9gLAf2ngwIHZd999K62rifUWAKrDmDFj0rNnzxx66KFp1apVtt5669xwww0V89ZbAFg9vXr1yvjx4/PSSy8lSaZPn57HH3883/ve95JYawGofUoLHQBY1ocffpglS5akdevWlcZbt26dF154oUCpAKA4lJWV5aSTTsrOO++cbt26JUlmzZqVJFWuvV/OAQD/2W233Za///3vmTRp0jJz1lsAWH2vvvpqrrnmmpxyyik588wzM2nSpJx44ompV69ejjnmGOstAKym008/PfPmzUuXLl1St27dLFmyJOeff3769euXxM+2ANQ+yoEAAKxTBg4cmJkzZ+bxxx8vdBQAKCpvvfVWfvGLX+SBBx5IgwYNCh0HAIpSWVlZevbsmQsuuCBJsvXWW2fmzJm59tprc8wxxxQ4HQDUfnfccUduueWWjBo1Kl27ds20adNy0kknpV27dtZaAGoltxWGtVDLli1Tt27dvP/++5XG33///bRp06ZAqQCg9hs0aFDuvffePPzww9lkk00qxr9cX629ALDqpkyZkg8++CDbbLNNSktLU1pamkceeSRXXnllSktLK3ZVsN4CwKpr27Ztvv3tb1ca22KLLfLmm28m8fMtAKyu0047Laeffnp++MMfpnv37vnRj36Uk08+ORdeeGESay0AtY9yIKyF6tWrl2233Tbjx4+vGCsrK8v48eOz0047FTAZANRO5eXlGTRoUEaPHp2HHnooHTt2rDTfsWPHtGnTptLaO2/evDz99NPWXgBYSXvuuWdmzJiRadOmVTx69uyZfv36Zdq0afnmN79pvQWA1bTzzjvnxRdfrDT20ksvZdNNN03i51sAWF0LFixInTqVaxR169ZNWVlZEmstALWP2wrDWuqUU07JMccck549e2b77bfP5Zdfnvnz5+fHP/5xoaMBQK0zcODAjBo1KnfffXeaNGmSWbNmJUmaNWuWhg0bpqSkJCeddFLOO++8bL755unYsWMGDx6cdu3a5cADDyxseACoJZo0aZJu3bpVGlt//fWz4YYbVoxbbwFg9Zx88snp1atXLrjgghx22GF55plncv311+f6669PEj/fAsBq+v73v5/zzz8/3/jGN9K1a9dMnTo1l156aX7yk58ksdYCUPsoB8Ja6vDDD8/s2bMzZMiQzJo1K1tttVXGjRtXcRsmAGDlXXPNNUmS3XbbrdL4jTfemP79+ydJfvWrX2X+/Pn5n//5n8yZMyff+c53Mm7cuDRo0KCG0wJA8bLeAsDq2W677TJ69OicccYZ+b//+7907Ngxl19+efr161dxjPUWAFbd7373uwwePDgDBgzIBx98kHbt2uX444/PkCFDKo6x1gJQm5SUl5eXFzoEAAAAAAAAAAAAUH3qFDoAAAAAAAAAAAAAUL2UAwEAAAAAAAAAAKDIKAcCAAAAAAAAAABAkVEOBAAAAAAAAAAAgCKjHAgAAAAAAAAAAABFRjkQAAAAAAAAAAAAioxyIAAAAAAAAAAAABQZ5UAAAAAAAAAAAAAoMsqBAAAAALCSRo4cmZKSkpSUlOT1119fZr5///4pKSlJhw4dCpaBwjnnnHMq/mwAAAAAoNCUAwEAAABYZ0yYMKGivLUyj5EjRxY6cq2x2267VbxvdevWzbPPPrvC419//fWK488555yaCQkAAAAA6xDlQAAAAABYB63JXQ7LysoU/gAAAACgwEoLHQAAAAAACuHnP/95BgwYsMJjNtlkk//qnCNHjrTb4P9z1113Zfr06dlyyy0LHQUAAAAA1knKgQAAAACsk1q1apVu3boVOkbRadKkSRYuXJhFixZlyJAhufvuuwsdCQAAAADWSW4rDAAAAABUmxYtWuSnP/1pkmTMmDGZPHlygRMBAAAAwLpJORAAAAAAqkn//v1TUlKSDh06rPC4e+65J3379s1GG22URo0apXPnzjnttNMya9asJEmHDh1SUlKS/v37/8drlpWV5frrr0+vXr3SvHnzrL/++unRo0fOP//8LFiwYJnjzznnnJSUlOSmm25KkrzxxhspKSlZ5rE6zjzzzDRo0CBJMmTIkFU6x8iRIyuyvP7668s97vXXX684rqpbOv/7n8msWbNy6qmnpnPnzmnUqFE23njjHHbYYXn22WeXOe+JJ56Yzp07p2HDhmndunX69euXf/7znyv9GubMmZOhQ4ema9euady4cVq0aJHdd989t95660o9//PPP8/w4cOz5557pk2bNqlXr15atWqV3r17Z8SIEfniiy+W+9x//zs0ZcqU9O/fPx07dkz9+vVX+88YAAAAgLWf2woDAAAAQA0aOHBgrr766kpjL7/8cn7729/m5ptvzt/+9reVPteCBQvSp0+fjB8/vtL4jBkzMmPGjIwZMyYPPfRQ1l9//WrJvrI23njjHH/88bniiisyduzYPPnkk9lpp51qNENVpk+fnr59+1aUMJPks88+y5133pm//e1vGTduXL7zne/koYceykEHHZS5c+dWHPf5559n1KhRGTt2bB577LF07dp1hdd67bXXstdee1UqE86fPz8TJkzIhAkT8pe//CW33HJLSkur/hXt9OnTc8ABB+SNN96oND579uyMHz8+48ePz3XXXZd77rknrVu3XmGWa6+9NieccMIKy4QAAAAAFB87BwIAAABADRk2bFhFMbB9+/a56qqr8vTTT+fRRx/NWWedlblz5+aQQw6pcse/qhx33HF5+OGHc8wxx+Svf/1rpkyZktGjR1cU8Z555pmcd955lZ4zYMCAzJgxIwcccECSpF27dhVlwq8/VtcZZ5yRRo0aJUkGDx682udbXQsWLMgPfvCDLFq0KBdccEGeeOKJPPXUUznnnHNSr169zJ8/Pz/60Y/yyiuv5MADD0yTJk1yxRVX5Kmnnsrjjz+ek08+OSUlJfn4449z7LHH/sfrHX744Xnttdfys5/9LA8++GAmTZqUESNGpHPnzkmSO+64I6eddlqVz33llVfy3e9+N2+88UaaNm2aM844I6NHj87kyZNz3333ZeDAgSktLc2kSZNywAEHZPHixcvNMWnSpAwaNCibbLJJhg8fXvF6LrzwwlV7IwEAAACoNewcCAAAAMA66YMPPsjMmTOXO9+qVau0atWq2q43a9asDB06NEnSqVOnPPnkk2nZsmXF/C677JJ99tknu+++exYtWrRS55w4cWL+9Kc/5aijjqoY22abbfK9730vPXv2zMyZM3PDDTfk3HPPrdih7svXtcEGGyRJ1ltvvXTr1q2aXuVXWrdunYEDB+biiy/O+PHj8+ijj2bXXXet9uusrNmzZ6e8vDzPPPNMNttss4rxHXbYIS1btsygQYPy+uuvp1evXmnTpk2eeOKJbLTRRhXH7bzzziktLc3FF1+cp59+OlOnTs3WW2+93OtNmjQpo0aNyhFHHFEx1rNnzxx66KHZZZddMn369Fx55ZU59thjl3n/jznmmMydOzdbb7117r///kp/T5KkT58+2W+//bLvvvvm6aefzsiRI3PcccdVmeO5555L9+7d8+ijj1b8mX/5egAAAAAobnYOBAAAAGCddM0116R79+7Lffz7rX9X10033ZTPP/88SXL55ZcvU/hKkl69emXgwIErfc6DDjqoUjHwS/Xr18+gQYOSJP/617/y3HPPrWLq1fOrX/0qjRs3TrJ27B547rnnVioGfuknP/lJGjRokGRpifDKK6+sVAz80s9//vOKrx977LEVXmu//farVAz8UpMmTXL99dcnScrKynLttddWmn/ssccyceLEJEv/zlT19yRJ+vbtm0MOOSRJMnLkyBVmueqqqyoVAwEAAABYNygHAgAAAEANePDBB5MkLVu2zPe+973lHnf00Uev9Dn79eu33Lltt9224utXX311pc9ZnVq2bJkTTzwxSfLoo49WvAeFUFJSksMOO6zKuYYNG2bzzTdPkjRv3jx77713lcd17NgxTZo0SfKf39Mf//jHy53bfvvt07Vr1yRZ5j0ZM2ZMkuRb3/pWunfvvsJrfLkT46RJk/LFF19UeUz79u2zyy67rPA8AAAAABQn5UAAAAAA1klDhw5NeXn5ch/nnHNOtV7vy1sYb7XVVqlTZ/m/luvevXvq1au3Uufs0qXLcudatGhR8fUnn3yykimr36mnnppmzZolSYYMGVKwHC1btqz0nvy7L3fW69SpU0pKSv7jcf/pPd1uu+1WOL/99tsnSV566aVKt5GePHlykuTFF19MSUnJCh9f7g65ePHifPTRR1Vep0ePHivMAQAAAEDxUg4EAAAAgBrw8ccfJ0mVt6v9urp1666wxPZ1jRo1Wu7c1wuIS5YsWanzrQnNmzfPySefnCR58sknM3bs2ILkWNF7lXz1fq3scf/pPW3VqtUK51u3bp0kKS8vr/i7kSQffPDBCp+3PAsWLKhyvHnz5qt0PgAAAABqv9JCBwAAAAAAitvJJ5+cK664Ih9//HGGDBmywtsqF4sV7T64Il+WDrfccsvcfPPNK/28jTfeuMrxunXrrlIOAAAAAGo/5UAAAAAAqAHNmzfPrFmzMnv27BUet2TJkko7yRWDpk2b5tRTT81ZZ52VyZMn5+67786WW265wud8fefDsrKy5R43f/78astZnd5///20b99+hfPJ0hLh13f323DDDZMkn376abp167ZmQwIAAABQ1NxWGAAAAABqQNeuXZMk06ZNW2HZbcaMGVm4cOEaz7OqO9utqhNPPDEtW7ZMkgwdOjTl5eUrPL5JkyYVX6+oLPnSSy9VT8BqNmnSpJWa33zzzVOvXr2K8a233jpJ8uqrr2bWrFlrLiAAAAAARU85EAAAAABqwJ577pkk+fDDDzN27NjlHvfHP/6xRvI0aNAgSWqkiJgkjRs3zq9//eskyfTp03PXXXet8PiOHTtWfD158uTlHnfrrbdWT8BqdtNNNy13btKkSZk5c2aSpHfv3pXm9t9//yRJeXl5rrjiijUXEAAAAICipxwIAAAAADXgmGOOSf369ZMkJ510Uj788MNljnnyySdz1VVX1Uietm3bJkk++OCDfPLJJzVyzQEDBqR169ZJkt/85jcrPLZbt25p0aJFkmT48OFVlhjvuOOO3HnnndUftBqMGTMmd9xxxzLjn376aY4//vgkS2+d/OXXX+rTp0+23377JMnFF19c5Tm+bsaMGbnnnnuqKTUAAAAAxUQ5EAAAAABqQLt27TJ06NAkySuvvJJtt90211xzTSZNmpTHH388gwcPzp577pl27dplo402SrJmb/3bq1evJElZWVl+9rOf5amnnsorr7xS8VgTGjVqlDPOOCNJqixHfl1paWlFcW7mzJnZY489cvfdd2fq1KkZN25cjj322BxxxBEVr2Nt07Nnzxx55JEZOHBgHn744UyZMiU33nhjevbsmalTpyZJBg4cmB49eizz3FGjRqVFixZZsmRJDj/88Oy///655ZZb8swzz2TKlCkZO3ZsLrjgguy0007p0aNHHnnkkZp+eQAAAADUAqWFDgAAAAAA64rTTz89b7zxRq677rq8+eabGTBgQKX5li1b5s4778xBBx2U5Ktb/64Je+yxR3bcccc89dRTGTVqVEaNGlVpvry8fI1c9/jjj8/FF1+cd9555z8ee/bZZ+fhhx/OU089lYkTJ+bAAw+sNL/bbrtl+PDh6dat2xrJujruuOOO7Lnnnrn66qtz9dVXLzN/8MEH59JLL63yuZtttlmefPLJHHzwwZk5c2buueeeFe4O2LRp02rLDQAAAEDxsHMgAAAAANSQkpKSXHvttbn77rvTp0+ftGjRIg0aNEinTp1y4oknZurUqenZs2fmzZuXJGnWrNkay1KnTp3cf//9Ofvss7PlllumcePGa3Snwi81aNAgZ5111kod26hRozz00EM5//zz07179zRs2DBNmzbNdtttl+HDh+fBBx/M+uuvv4YTr5qOHTtmypQpOfPMM7PFFlukUaNGadasWXbdddfcfPPN+fOf/5zS0uV/drtz586ZNm1aRo0alYMPPjjf+MY30rBhw9SrVy9t27bNbrvtlrPPPjtTpkzJkCFDavCVAQAAAFBblJSvqY8AAwAAAAD/tbfffjvt27dPkvz+97/PscceW+BEAAAAAEBtZOdAAAAAAFiL3HrrrRVf77jjjgVMAgAAAADUZnYOBAAAAIAaMn/+/MybNy9t27atcn7q1Kn57ne/m08++STbbrttJk+eXMMJAQAAAIBiUVroAAAAAACwrpg9e3a22GKLHHjggenbt2++9a1vpX79+nn33Xczbty4jBgxIp999llKSkpy6aWXFjouAAAAAFCL2TkQAAAAAGrI66+/no4dO67wmHr16uWGG27I0UcfXUOpAAAAAIBipBwIAAAAADVk8eLFGT16dMaNG5dJkyZl9uzZ+eijj9KoUaN06NAhvXv3zgknnJBNN9200FEBAAAAgFpOORAAAAAAAAAAAACKTJ1CBwAAAAAAAAAAAACql3IgAAAAAAAAAAAAFBnlQAAAAAAAAAAAACgyyoEAAAAAAAAAAABQZJQDAQAAAAAAAAAAoMgoBwIAAAAAAAAAAECRUQ4EAAAAAAAAAACAIqMcCAAAAAAAAAAAAEXm/we4r+DxVO28iwAAAABJRU5ErkJggg==","text/plain":""},"metadata":{},"output_type":"display_data"}]}]</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5FCA1C82-B060-140B-EB7D-D9DCB2EDF56E}"/>
              </a:ext>
            </a:extLst>
          </p:cNvPr>
          <p:cNvPicPr>
            <a:picLocks noChangeAspect="1"/>
          </p:cNvPicPr>
          <p:nvPr/>
        </p:nvPicPr>
        <p:blipFill>
          <a:blip r:embed="rId3"/>
          <a:stretch>
            <a:fillRect/>
          </a:stretch>
        </p:blipFill>
        <p:spPr>
          <a:xfrm>
            <a:off x="823163" y="1285692"/>
            <a:ext cx="10212225" cy="40032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95533"/>
            <a:ext cx="10162149" cy="15316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 heavier the payload, the greater the success rate.   The majority of the failures were located at the CCAFS SLC 40 which could make one wonder if their policies and procedures are up to snuff? Incompetent staff, perhaps?  C-level students?  It cannot be refuted!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88477BE-7D28-6BD5-9339-8430EB23F9D7}"/>
              </a:ext>
            </a:extLst>
          </p:cNvPr>
          <p:cNvPicPr>
            <a:picLocks noChangeAspect="1"/>
          </p:cNvPicPr>
          <p:nvPr/>
        </p:nvPicPr>
        <p:blipFill>
          <a:blip r:embed="rId3"/>
          <a:stretch>
            <a:fillRect/>
          </a:stretch>
        </p:blipFill>
        <p:spPr>
          <a:xfrm>
            <a:off x="985520" y="1314048"/>
            <a:ext cx="9946640" cy="33551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958080"/>
            <a:ext cx="10330212" cy="1585862"/>
          </a:xfrm>
          <a:prstGeom prst="rect">
            <a:avLst/>
          </a:prstGeom>
        </p:spPr>
        <p:txBody>
          <a:bodyPr>
            <a:normAutofit fontScale="8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orbits bosting of a 100% success rate (ES-LT1,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SO is missing in action.</a:t>
            </a:r>
          </a:p>
          <a:p>
            <a:pPr>
              <a:lnSpc>
                <a:spcPct val="100000"/>
              </a:lnSpc>
              <a:spcBef>
                <a:spcPts val="1400"/>
              </a:spcBef>
            </a:pPr>
            <a:r>
              <a:rPr lang="en-US" sz="2200" dirty="0">
                <a:solidFill>
                  <a:schemeClr val="accent3">
                    <a:lumMod val="25000"/>
                  </a:schemeClr>
                </a:solidFill>
                <a:latin typeface="Abadi" panose="020B0604020104020204" pitchFamily="34" charset="0"/>
              </a:rPr>
              <a:t>All the others fall within the standard bell curve of standard deviation.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C365F70-DF60-0E3E-3FCF-3C3B8A0D995C}"/>
              </a:ext>
            </a:extLst>
          </p:cNvPr>
          <p:cNvPicPr>
            <a:picLocks noChangeAspect="1"/>
          </p:cNvPicPr>
          <p:nvPr/>
        </p:nvPicPr>
        <p:blipFill>
          <a:blip r:embed="rId3"/>
          <a:stretch>
            <a:fillRect/>
          </a:stretch>
        </p:blipFill>
        <p:spPr>
          <a:xfrm>
            <a:off x="770011" y="1412240"/>
            <a:ext cx="9095349" cy="32216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019040"/>
            <a:ext cx="10355189" cy="1300310"/>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no correlation between orbit type and flight number.   We’re looking for a linear relationship and we’re not finding one.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56CCB4B-9E06-ED3E-89BF-97DFB7F701B2}"/>
              </a:ext>
            </a:extLst>
          </p:cNvPr>
          <p:cNvPicPr>
            <a:picLocks noChangeAspect="1"/>
          </p:cNvPicPr>
          <p:nvPr/>
        </p:nvPicPr>
        <p:blipFill>
          <a:blip r:embed="rId3"/>
          <a:stretch>
            <a:fillRect/>
          </a:stretch>
        </p:blipFill>
        <p:spPr>
          <a:xfrm>
            <a:off x="770011" y="1615439"/>
            <a:ext cx="10651979" cy="320040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47920"/>
            <a:ext cx="10687961" cy="9210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have are successful, such as SSO, with no failures.   But generally, the data tells us nothing.  It’s </a:t>
            </a:r>
            <a:r>
              <a:rPr lang="en-US" sz="2200" dirty="0" err="1">
                <a:solidFill>
                  <a:schemeClr val="accent3">
                    <a:lumMod val="25000"/>
                  </a:schemeClr>
                </a:solidFill>
                <a:latin typeface="Abadi" panose="020B0604020104020204" pitchFamily="34" charset="0"/>
              </a:rPr>
              <a:t>goobully-gop</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A96B1A-9D1E-A64A-E98A-7508806F5376}"/>
              </a:ext>
            </a:extLst>
          </p:cNvPr>
          <p:cNvPicPr>
            <a:picLocks noChangeAspect="1"/>
          </p:cNvPicPr>
          <p:nvPr/>
        </p:nvPicPr>
        <p:blipFill>
          <a:blip r:embed="rId3"/>
          <a:stretch>
            <a:fillRect/>
          </a:stretch>
        </p:blipFill>
        <p:spPr>
          <a:xfrm>
            <a:off x="770011" y="1412240"/>
            <a:ext cx="10687960" cy="30073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0640"/>
            <a:ext cx="3932238" cy="45707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beginning in 2013 is most impressive.  In 2017, there was a substantial decline in success, but hope was on the way!  A rebound occurred for 2018 and we’re highly confident that the success rate continues to increase for years into the future!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FC54AE9-8733-B4C5-DF45-E97A486E6FE2}"/>
              </a:ext>
            </a:extLst>
          </p:cNvPr>
          <p:cNvPicPr>
            <a:picLocks noChangeAspect="1"/>
          </p:cNvPicPr>
          <p:nvPr/>
        </p:nvPicPr>
        <p:blipFill>
          <a:blip r:embed="rId3"/>
          <a:stretch>
            <a:fillRect/>
          </a:stretch>
        </p:blipFill>
        <p:spPr>
          <a:xfrm>
            <a:off x="4808807" y="1215448"/>
            <a:ext cx="6613182" cy="46823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0B03372-92BD-E1A3-77ED-8363EFC34BCB}"/>
              </a:ext>
            </a:extLst>
          </p:cNvPr>
          <p:cNvPicPr>
            <a:picLocks noChangeAspect="1"/>
          </p:cNvPicPr>
          <p:nvPr/>
        </p:nvPicPr>
        <p:blipFill>
          <a:blip r:embed="rId3"/>
          <a:stretch>
            <a:fillRect/>
          </a:stretch>
        </p:blipFill>
        <p:spPr>
          <a:xfrm>
            <a:off x="770010" y="1378144"/>
            <a:ext cx="10599029" cy="46474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E8346381-3004-D602-007B-A8A647F46798}"/>
              </a:ext>
            </a:extLst>
          </p:cNvPr>
          <p:cNvPicPr>
            <a:picLocks noGrp="1" noChangeAspect="1"/>
          </p:cNvPicPr>
          <p:nvPr>
            <p:ph idx="4294967295"/>
          </p:nvPr>
        </p:nvPicPr>
        <p:blipFill>
          <a:blip r:embed="rId3"/>
          <a:stretch>
            <a:fillRect/>
          </a:stretch>
        </p:blipFill>
        <p:spPr>
          <a:xfrm>
            <a:off x="770010" y="1825625"/>
            <a:ext cx="10515601"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1C97C159-481D-0AA4-3BDA-A76181937472}"/>
              </a:ext>
            </a:extLst>
          </p:cNvPr>
          <p:cNvPicPr>
            <a:picLocks noGrp="1" noChangeAspect="1"/>
          </p:cNvPicPr>
          <p:nvPr>
            <p:ph idx="4294967295"/>
          </p:nvPr>
        </p:nvPicPr>
        <p:blipFill>
          <a:blip r:embed="rId3"/>
          <a:stretch>
            <a:fillRect/>
          </a:stretch>
        </p:blipFill>
        <p:spPr>
          <a:xfrm>
            <a:off x="770010" y="1825625"/>
            <a:ext cx="10687962" cy="4199948"/>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502A780F-B154-3337-F0CD-703FB18DE378}"/>
              </a:ext>
            </a:extLst>
          </p:cNvPr>
          <p:cNvPicPr>
            <a:picLocks noGrp="1" noChangeAspect="1"/>
          </p:cNvPicPr>
          <p:nvPr>
            <p:ph idx="4294967295"/>
          </p:nvPr>
        </p:nvPicPr>
        <p:blipFill>
          <a:blip r:embed="rId3"/>
          <a:stretch>
            <a:fillRect/>
          </a:stretch>
        </p:blipFill>
        <p:spPr>
          <a:xfrm>
            <a:off x="770010" y="1825625"/>
            <a:ext cx="10687962" cy="419994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114E5C5F-7FFF-AD7E-4A36-D1068F29CC09}"/>
              </a:ext>
            </a:extLst>
          </p:cNvPr>
          <p:cNvPicPr>
            <a:picLocks noGrp="1" noChangeAspect="1"/>
          </p:cNvPicPr>
          <p:nvPr>
            <p:ph idx="4294967295"/>
          </p:nvPr>
        </p:nvPicPr>
        <p:blipFill>
          <a:blip r:embed="rId3"/>
          <a:stretch>
            <a:fillRect/>
          </a:stretch>
        </p:blipFill>
        <p:spPr>
          <a:xfrm>
            <a:off x="770010" y="1825625"/>
            <a:ext cx="10687962" cy="393509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E3E7A11-573F-1654-D904-C3DAE73A8A94}"/>
              </a:ext>
            </a:extLst>
          </p:cNvPr>
          <p:cNvPicPr>
            <a:picLocks noChangeAspect="1"/>
          </p:cNvPicPr>
          <p:nvPr/>
        </p:nvPicPr>
        <p:blipFill>
          <a:blip r:embed="rId3"/>
          <a:stretch>
            <a:fillRect/>
          </a:stretch>
        </p:blipFill>
        <p:spPr>
          <a:xfrm>
            <a:off x="770011" y="1938129"/>
            <a:ext cx="10651978" cy="408744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235477D9-FAE3-F26E-B52F-11A81F56AC9D}"/>
              </a:ext>
            </a:extLst>
          </p:cNvPr>
          <p:cNvPicPr>
            <a:picLocks noChangeAspect="1"/>
          </p:cNvPicPr>
          <p:nvPr/>
        </p:nvPicPr>
        <p:blipFill>
          <a:blip r:embed="rId3"/>
          <a:stretch>
            <a:fillRect/>
          </a:stretch>
        </p:blipFill>
        <p:spPr>
          <a:xfrm>
            <a:off x="849327" y="1384711"/>
            <a:ext cx="10255553" cy="493463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3999"/>
            <a:ext cx="10085017" cy="458216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 used in this report includes: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via REST API from SpaceX.  I normalized json response data into a Pandas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I combined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columns into a dictionary, then back into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I filtered the data for Falcon9 launches.  I optimized data by replacing missing values with mean data for the cells.   Web scraping Falcon 9 records using </a:t>
            </a:r>
            <a:r>
              <a:rPr lang="en-US" sz="1400" dirty="0" err="1">
                <a:solidFill>
                  <a:schemeClr val="accent3">
                    <a:lumMod val="25000"/>
                  </a:schemeClr>
                </a:solidFill>
                <a:latin typeface="Abadi" panose="020B0604020104020204" pitchFamily="34" charset="0"/>
              </a:rPr>
              <a:t>BeautfifulSoup</a:t>
            </a:r>
            <a:r>
              <a:rPr lang="en-US" sz="1400" dirty="0">
                <a:solidFill>
                  <a:schemeClr val="accent3">
                    <a:lumMod val="25000"/>
                  </a:schemeClr>
                </a:solidFill>
                <a:latin typeface="Abadi" panose="020B0604020104020204" pitchFamily="34" charset="0"/>
              </a:rPr>
              <a:t>.  I created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by parsing the launch HTML tables.   I parsed the launch records into a dictionary and created a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from it. </a:t>
            </a:r>
          </a:p>
          <a:p>
            <a:pPr lvl="1">
              <a:lnSpc>
                <a:spcPct val="100000"/>
              </a:lnSpc>
              <a:spcBef>
                <a:spcPts val="1400"/>
              </a:spcBef>
            </a:pPr>
            <a:r>
              <a:rPr lang="en-US" sz="1400" dirty="0">
                <a:solidFill>
                  <a:schemeClr val="accent3">
                    <a:lumMod val="25000"/>
                  </a:schemeClr>
                </a:solidFill>
                <a:latin typeface="Abadi" panose="020B0604020104020204" pitchFamily="34" charset="0"/>
              </a:rPr>
              <a:t>I Performed exploratory data analysis and determined training labels.  Calculated the launch success rate (85.9%)  using SQL.  Performed Visual Analytics with Folium.  Created a Dashboard.  Performed Predictive Analytics, including the use of logistic regression, created a confusion matrix, created a decision tree,  calculated the accuracy of </a:t>
            </a:r>
            <a:r>
              <a:rPr lang="en-US" sz="1400" dirty="0" err="1">
                <a:solidFill>
                  <a:schemeClr val="accent3">
                    <a:lumMod val="25000"/>
                  </a:schemeClr>
                </a:solidFill>
                <a:latin typeface="Abadi" panose="020B0604020104020204" pitchFamily="34" charset="0"/>
              </a:rPr>
              <a:t>knn</a:t>
            </a:r>
            <a:r>
              <a:rPr lang="en-US" sz="1400" dirty="0">
                <a:solidFill>
                  <a:schemeClr val="accent3">
                    <a:lumMod val="25000"/>
                  </a:schemeClr>
                </a:solidFill>
                <a:latin typeface="Abadi" panose="020B0604020104020204" pitchFamily="34" charset="0"/>
              </a:rPr>
              <a:t>, and found which method works best.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Rockets from the Falcon 9 family have been launched 379 times over 14 years, resulting in 376 full successes (99.21%), two in-flight failures (SpaceX CRS-7 and </a:t>
            </a:r>
            <a:r>
              <a:rPr lang="en-US" sz="1800" dirty="0" err="1">
                <a:solidFill>
                  <a:schemeClr val="accent3">
                    <a:lumMod val="25000"/>
                  </a:schemeClr>
                </a:solidFill>
                <a:latin typeface="Abadi" panose="020B0604020104020204" pitchFamily="34" charset="0"/>
              </a:rPr>
              <a:t>Starlink</a:t>
            </a:r>
            <a:r>
              <a:rPr lang="en-US" sz="1800" dirty="0">
                <a:solidFill>
                  <a:schemeClr val="accent3">
                    <a:lumMod val="25000"/>
                  </a:schemeClr>
                </a:solidFill>
                <a:latin typeface="Abadi" panose="020B0604020104020204" pitchFamily="34" charset="0"/>
              </a:rPr>
              <a:t> Group 9-3), and one partial success (SpaceX CRS-1, which delivered its cargo to the International Space Station (ISS), but a secondary payload was stranded in a lower-than-planned orbit). Additionally, one rocket and its payload (AMOS-6) were destroyed before launch in preparation for an on-pad static fire test. The active version of the rocket, the Falcon 9 Block 5, has flown 311 times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pic>
        <p:nvPicPr>
          <p:cNvPr id="6" name="Content Placeholder 5">
            <a:extLst>
              <a:ext uri="{FF2B5EF4-FFF2-40B4-BE49-F238E27FC236}">
                <a16:creationId xmlns:a16="http://schemas.microsoft.com/office/drawing/2014/main" id="{8A1B8BB0-7134-54F0-4733-D16480B1F01D}"/>
              </a:ext>
            </a:extLst>
          </p:cNvPr>
          <p:cNvPicPr>
            <a:picLocks noGrp="1" noChangeAspect="1"/>
          </p:cNvPicPr>
          <p:nvPr>
            <p:ph idx="4294967295"/>
          </p:nvPr>
        </p:nvPicPr>
        <p:blipFill>
          <a:blip r:embed="rId3"/>
          <a:stretch>
            <a:fillRect/>
          </a:stretch>
        </p:blipFill>
        <p:spPr>
          <a:xfrm>
            <a:off x="770010" y="1825625"/>
            <a:ext cx="10345030"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0AF222BC-EEB9-9520-CD5E-D0CCB6AFC0E6}"/>
              </a:ext>
            </a:extLst>
          </p:cNvPr>
          <p:cNvPicPr>
            <a:picLocks noGrp="1" noChangeAspect="1"/>
          </p:cNvPicPr>
          <p:nvPr>
            <p:ph idx="4294967295"/>
          </p:nvPr>
        </p:nvPicPr>
        <p:blipFill>
          <a:blip r:embed="rId3"/>
          <a:stretch>
            <a:fillRect/>
          </a:stretch>
        </p:blipFill>
        <p:spPr>
          <a:xfrm>
            <a:off x="770010" y="1825625"/>
            <a:ext cx="9745589" cy="3396615"/>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8" name="TextBox 7">
            <a:extLst>
              <a:ext uri="{FF2B5EF4-FFF2-40B4-BE49-F238E27FC236}">
                <a16:creationId xmlns:a16="http://schemas.microsoft.com/office/drawing/2014/main" id="{002571C0-17C5-1585-13EE-E82AAED99E65}"/>
              </a:ext>
            </a:extLst>
          </p:cNvPr>
          <p:cNvSpPr txBox="1"/>
          <p:nvPr/>
        </p:nvSpPr>
        <p:spPr>
          <a:xfrm>
            <a:off x="770011" y="5244237"/>
            <a:ext cx="9745588" cy="646331"/>
          </a:xfrm>
          <a:prstGeom prst="rect">
            <a:avLst/>
          </a:prstGeom>
          <a:noFill/>
        </p:spPr>
        <p:txBody>
          <a:bodyPr wrap="square">
            <a:spAutoFit/>
          </a:bodyPr>
          <a:lstStyle/>
          <a:p>
            <a:pPr algn="l"/>
            <a:r>
              <a:rPr lang="en-US" b="1" i="1" dirty="0">
                <a:solidFill>
                  <a:srgbClr val="000000"/>
                </a:solidFill>
                <a:effectLst/>
                <a:highlight>
                  <a:srgbClr val="FFFFFF"/>
                </a:highlight>
                <a:latin typeface="Helvetica Neue"/>
              </a:rPr>
              <a:t>List the records which will display the month names, failure </a:t>
            </a:r>
            <a:r>
              <a:rPr lang="en-US" b="1" i="1" dirty="0" err="1">
                <a:solidFill>
                  <a:srgbClr val="000000"/>
                </a:solidFill>
                <a:effectLst/>
                <a:highlight>
                  <a:srgbClr val="FFFFFF"/>
                </a:highlight>
                <a:latin typeface="Helvetica Neue"/>
              </a:rPr>
              <a:t>landing_outcomes</a:t>
            </a:r>
            <a:r>
              <a:rPr lang="en-US" b="1" i="1" dirty="0">
                <a:solidFill>
                  <a:srgbClr val="000000"/>
                </a:solidFill>
                <a:effectLst/>
                <a:highlight>
                  <a:srgbClr val="FFFFFF"/>
                </a:highlight>
                <a:latin typeface="Helvetica Neue"/>
              </a:rPr>
              <a:t> in drone ship ,booster versions, </a:t>
            </a:r>
            <a:r>
              <a:rPr lang="en-US" b="1" i="1" dirty="0" err="1">
                <a:solidFill>
                  <a:srgbClr val="000000"/>
                </a:solidFill>
                <a:effectLst/>
                <a:highlight>
                  <a:srgbClr val="FFFFFF"/>
                </a:highlight>
                <a:latin typeface="Helvetica Neue"/>
              </a:rPr>
              <a:t>launch_site</a:t>
            </a:r>
            <a:r>
              <a:rPr lang="en-US" b="1" i="1" dirty="0">
                <a:solidFill>
                  <a:srgbClr val="000000"/>
                </a:solidFill>
                <a:effectLst/>
                <a:highlight>
                  <a:srgbClr val="FFFFFF"/>
                </a:highlight>
                <a:latin typeface="Helvetica Neue"/>
              </a:rPr>
              <a:t>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9D67EA89-1D9F-D35A-8090-5EFE56C8A1DE}"/>
              </a:ext>
            </a:extLst>
          </p:cNvPr>
          <p:cNvPicPr>
            <a:picLocks noGrp="1" noChangeAspect="1"/>
          </p:cNvPicPr>
          <p:nvPr>
            <p:ph idx="4294967295"/>
          </p:nvPr>
        </p:nvPicPr>
        <p:blipFill>
          <a:blip r:embed="rId3"/>
          <a:stretch>
            <a:fillRect/>
          </a:stretch>
        </p:blipFill>
        <p:spPr>
          <a:xfrm>
            <a:off x="770010" y="1825625"/>
            <a:ext cx="10687962" cy="419994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2080"/>
            <a:ext cx="5864470" cy="477488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Multiple launch sites appear in the Florida region stacked up on top of each other due to being in close proximity.  </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r>
              <a:rPr lang="en-US" dirty="0"/>
              <a:t>It’s apparent that launch sites depend on warm weather and being near the ocean to minimalize harm due to dropping debris.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a:extLst>
              <a:ext uri="{FF2B5EF4-FFF2-40B4-BE49-F238E27FC236}">
                <a16:creationId xmlns:a16="http://schemas.microsoft.com/office/drawing/2014/main" id="{3490F356-89B1-BBC2-F029-309D521781B5}"/>
              </a:ext>
            </a:extLst>
          </p:cNvPr>
          <p:cNvPicPr>
            <a:picLocks noChangeAspect="1"/>
          </p:cNvPicPr>
          <p:nvPr/>
        </p:nvPicPr>
        <p:blipFill>
          <a:blip r:embed="rId3"/>
          <a:stretch>
            <a:fillRect/>
          </a:stretch>
        </p:blipFill>
        <p:spPr>
          <a:xfrm>
            <a:off x="6839413" y="1317786"/>
            <a:ext cx="4711712" cy="45648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3703"/>
            <a:ext cx="5427590" cy="47632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Green indicates successful launches.</a:t>
            </a:r>
          </a:p>
          <a:p>
            <a:pPr>
              <a:lnSpc>
                <a:spcPct val="100000"/>
              </a:lnSpc>
              <a:spcBef>
                <a:spcPts val="1400"/>
              </a:spcBef>
            </a:pPr>
            <a:r>
              <a:rPr lang="en-US" sz="2200" dirty="0">
                <a:solidFill>
                  <a:schemeClr val="accent3">
                    <a:lumMod val="25000"/>
                  </a:schemeClr>
                </a:solidFill>
                <a:latin typeface="Abadi"/>
                <a:ea typeface="+mn-lt"/>
                <a:cs typeface="+mn-lt"/>
              </a:rPr>
              <a:t>Red indicates Failed </a:t>
            </a:r>
            <a:r>
              <a:rPr lang="en-US" sz="2200" dirty="0" err="1">
                <a:solidFill>
                  <a:schemeClr val="accent3">
                    <a:lumMod val="25000"/>
                  </a:schemeClr>
                </a:solidFill>
                <a:latin typeface="Abadi"/>
                <a:ea typeface="+mn-lt"/>
                <a:cs typeface="+mn-lt"/>
              </a:rPr>
              <a:t>launchs</a:t>
            </a:r>
            <a:r>
              <a:rPr lang="en-US" sz="2200" dirty="0">
                <a:solidFill>
                  <a:schemeClr val="accent3">
                    <a:lumMod val="25000"/>
                  </a:schemeClr>
                </a:solidFill>
                <a:latin typeface="Abadi"/>
                <a:ea typeface="+mn-lt"/>
                <a:cs typeface="+mn-lt"/>
              </a:rPr>
              <a: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r>
              <a:rPr lang="en-US" dirty="0">
                <a:solidFill>
                  <a:schemeClr val="accent3">
                    <a:lumMod val="25000"/>
                  </a:schemeClr>
                </a:solidFill>
              </a:rPr>
              <a:t>KSC LC is highly respected for its success rate.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7FB932B9-6FC5-1451-2555-D094E4DAF8D6}"/>
              </a:ext>
            </a:extLst>
          </p:cNvPr>
          <p:cNvPicPr>
            <a:picLocks noChangeAspect="1"/>
          </p:cNvPicPr>
          <p:nvPr/>
        </p:nvPicPr>
        <p:blipFill>
          <a:blip r:embed="rId3"/>
          <a:stretch>
            <a:fillRect/>
          </a:stretch>
        </p:blipFill>
        <p:spPr>
          <a:xfrm>
            <a:off x="6433431" y="1413703"/>
            <a:ext cx="4988559" cy="490564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57847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is designed to be close to railway, highways, and the coastline.  This is optimal!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Titusville runs a risk for being hit with falling debris.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9ADA549B-E5EC-DEE3-318E-09C94493D929}"/>
              </a:ext>
            </a:extLst>
          </p:cNvPr>
          <p:cNvPicPr>
            <a:picLocks noChangeAspect="1"/>
          </p:cNvPicPr>
          <p:nvPr/>
        </p:nvPicPr>
        <p:blipFill>
          <a:blip r:embed="rId3"/>
          <a:stretch>
            <a:fillRect/>
          </a:stretch>
        </p:blipFill>
        <p:spPr>
          <a:xfrm>
            <a:off x="5074922" y="1347424"/>
            <a:ext cx="6383050" cy="41631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26467"/>
            <a:ext cx="3258852" cy="46993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KSL LC enjoys the highest success rate for launch sites.</a:t>
            </a:r>
          </a:p>
          <a:p>
            <a:pPr>
              <a:lnSpc>
                <a:spcPct val="100000"/>
              </a:lnSpc>
              <a:spcBef>
                <a:spcPts val="1400"/>
              </a:spcBef>
            </a:pPr>
            <a:r>
              <a:rPr lang="en-US" sz="2200" dirty="0">
                <a:solidFill>
                  <a:schemeClr val="accent3">
                    <a:lumMod val="25000"/>
                  </a:schemeClr>
                </a:solidFill>
                <a:latin typeface="Abadi"/>
              </a:rPr>
              <a:t>CCAFS LC suffers the lowest success rate per site.  </a:t>
            </a:r>
          </a:p>
          <a:p>
            <a:pPr>
              <a:lnSpc>
                <a:spcPct val="100000"/>
              </a:lnSpc>
              <a:spcBef>
                <a:spcPts val="1400"/>
              </a:spcBef>
            </a:pPr>
            <a:r>
              <a:rPr lang="en-US" sz="2200" dirty="0">
                <a:solidFill>
                  <a:schemeClr val="accent3">
                    <a:lumMod val="25000"/>
                  </a:schemeClr>
                </a:solidFill>
                <a:latin typeface="Abadi"/>
              </a:rPr>
              <a:t>CCAFS and VAFB are considered average launch sites for success rates.  </a:t>
            </a: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500A51B9-A74F-8035-1897-DE15D36067F6}"/>
              </a:ext>
            </a:extLst>
          </p:cNvPr>
          <p:cNvPicPr>
            <a:picLocks noChangeAspect="1"/>
          </p:cNvPicPr>
          <p:nvPr/>
        </p:nvPicPr>
        <p:blipFill>
          <a:blip r:embed="rId3"/>
          <a:stretch>
            <a:fillRect/>
          </a:stretch>
        </p:blipFill>
        <p:spPr>
          <a:xfrm>
            <a:off x="4074160" y="1426467"/>
            <a:ext cx="7211451" cy="459910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24000"/>
            <a:ext cx="9912503" cy="517144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Since June 2010, rockets from the Falcon 9 family have been launched 379 times, with 376 full mission successes, three failures,[a] and one partial failure. Designed and operated by SpaceX, the Falcon 9 family includes the retired versions Falcon 9 v1.0, v1.1, and v1.2 "Full Thrust" (blocks 3 and 4), along with the active Block 5 evolution. Falcon Heavy is a heavy-lift derivative of Falcon 9, combining a strengthened central core with two Falcon 9 first stages as side boosters.</a:t>
            </a:r>
          </a:p>
          <a:p>
            <a:pPr>
              <a:spcBef>
                <a:spcPts val="1400"/>
              </a:spcBef>
            </a:pPr>
            <a:r>
              <a:rPr lang="en-US" sz="2200" dirty="0">
                <a:solidFill>
                  <a:schemeClr val="accent3">
                    <a:lumMod val="25000"/>
                  </a:schemeClr>
                </a:solidFill>
                <a:latin typeface="Abadi" panose="020B0604020104020204" pitchFamily="34" charset="0"/>
              </a:rPr>
              <a:t>The Falcon design features reusable first-stage boosters, which land either on a ground pad near the launch site or on a drone ship at sea. In December 2015, Falcon 9 became the first rocket to land propulsively after delivering a payload into orbit. </a:t>
            </a:r>
          </a:p>
          <a:p>
            <a:pPr>
              <a:spcBef>
                <a:spcPts val="1400"/>
              </a:spcBef>
            </a:pPr>
            <a:r>
              <a:rPr lang="en-US" sz="2200" dirty="0">
                <a:solidFill>
                  <a:schemeClr val="accent3">
                    <a:lumMod val="25000"/>
                  </a:schemeClr>
                </a:solidFill>
                <a:latin typeface="Abadi" panose="020B0604020104020204" pitchFamily="34" charset="0"/>
              </a:rPr>
              <a:t>This reusability results in significantly reduced launch costs, as the cost of the first stage constitutes the majority of the cost of a new rocket. Falcon family boosters have successfully landed 343 times in 355 attempts. A total of 42 boosters have flown multiple missions, with a record of 23 missions by a booster. SpaceX has also </a:t>
            </a:r>
            <a:r>
              <a:rPr lang="en-US" sz="2200" dirty="0" err="1">
                <a:solidFill>
                  <a:schemeClr val="accent3">
                    <a:lumMod val="25000"/>
                  </a:schemeClr>
                </a:solidFill>
                <a:latin typeface="Abadi" panose="020B0604020104020204" pitchFamily="34" charset="0"/>
              </a:rPr>
              <a:t>reflown</a:t>
            </a:r>
            <a:r>
              <a:rPr lang="en-US" sz="2200" dirty="0">
                <a:solidFill>
                  <a:schemeClr val="accent3">
                    <a:lumMod val="25000"/>
                  </a:schemeClr>
                </a:solidFill>
                <a:latin typeface="Abadi" panose="020B0604020104020204" pitchFamily="34" charset="0"/>
              </a:rPr>
              <a:t> fairing halves more than 300 times, with some being </a:t>
            </a:r>
            <a:r>
              <a:rPr lang="en-US" sz="2200" dirty="0" err="1">
                <a:solidFill>
                  <a:schemeClr val="accent3">
                    <a:lumMod val="25000"/>
                  </a:schemeClr>
                </a:solidFill>
                <a:latin typeface="Abadi" panose="020B0604020104020204" pitchFamily="34" charset="0"/>
              </a:rPr>
              <a:t>reflown</a:t>
            </a:r>
            <a:r>
              <a:rPr lang="en-US" sz="2200" dirty="0">
                <a:solidFill>
                  <a:schemeClr val="accent3">
                    <a:lumMod val="25000"/>
                  </a:schemeClr>
                </a:solidFill>
                <a:latin typeface="Abadi" panose="020B0604020104020204" pitchFamily="34" charset="0"/>
              </a:rPr>
              <a:t> for at least twenty times.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Typical missions include launches of SpaceX's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satellites (accounting for a majority of the Falcon manifest), Dragon crew and cargo missions to the International Space Station, and launches of commercial and military satellites to LEO, polar, and geosynchronous orbits. </a:t>
            </a:r>
          </a:p>
          <a:p>
            <a:pPr>
              <a:spcBef>
                <a:spcPts val="1400"/>
              </a:spcBef>
            </a:pPr>
            <a:r>
              <a:rPr lang="en-US" sz="2200" dirty="0">
                <a:solidFill>
                  <a:schemeClr val="accent3">
                    <a:lumMod val="25000"/>
                  </a:schemeClr>
                </a:solidFill>
                <a:latin typeface="Abadi" panose="020B0604020104020204" pitchFamily="34" charset="0"/>
              </a:rPr>
              <a:t>The heaviest payloads launched on Falcon are batches of 24 </a:t>
            </a:r>
            <a:r>
              <a:rPr lang="en-US" sz="2200" dirty="0" err="1">
                <a:solidFill>
                  <a:schemeClr val="accent3">
                    <a:lumMod val="25000"/>
                  </a:schemeClr>
                </a:solidFill>
                <a:latin typeface="Abadi" panose="020B0604020104020204" pitchFamily="34" charset="0"/>
              </a:rPr>
              <a:t>Starlink</a:t>
            </a:r>
            <a:r>
              <a:rPr lang="en-US" sz="2200" dirty="0">
                <a:solidFill>
                  <a:schemeClr val="accent3">
                    <a:lumMod val="25000"/>
                  </a:schemeClr>
                </a:solidFill>
                <a:latin typeface="Abadi" panose="020B0604020104020204" pitchFamily="34" charset="0"/>
              </a:rPr>
              <a:t> V2-Mini satellites weighing 17,500 kg (38,600 </a:t>
            </a:r>
            <a:r>
              <a:rPr lang="en-US" sz="2200" dirty="0" err="1">
                <a:solidFill>
                  <a:schemeClr val="accent3">
                    <a:lumMod val="25000"/>
                  </a:schemeClr>
                </a:solidFill>
                <a:latin typeface="Abadi" panose="020B0604020104020204" pitchFamily="34" charset="0"/>
              </a:rPr>
              <a:t>lb</a:t>
            </a:r>
            <a:r>
              <a:rPr lang="en-US" sz="2200" dirty="0">
                <a:solidFill>
                  <a:schemeClr val="accent3">
                    <a:lumMod val="25000"/>
                  </a:schemeClr>
                </a:solidFill>
                <a:latin typeface="Abadi" panose="020B0604020104020204" pitchFamily="34" charset="0"/>
              </a:rPr>
              <a:t>) total, a configuration first flown February 2024, landing on ASDS. The heaviest payload launched to geostationary transfer orbit (GTO) was the 9,200 kg (20,300 </a:t>
            </a:r>
            <a:r>
              <a:rPr lang="en-US" sz="2200" dirty="0" err="1">
                <a:solidFill>
                  <a:schemeClr val="accent3">
                    <a:lumMod val="25000"/>
                  </a:schemeClr>
                </a:solidFill>
                <a:latin typeface="Abadi" panose="020B0604020104020204" pitchFamily="34" charset="0"/>
              </a:rPr>
              <a:t>lb</a:t>
            </a:r>
            <a:r>
              <a:rPr lang="en-US" sz="2200" dirty="0">
                <a:solidFill>
                  <a:schemeClr val="accent3">
                    <a:lumMod val="25000"/>
                  </a:schemeClr>
                </a:solidFill>
                <a:latin typeface="Abadi" panose="020B0604020104020204" pitchFamily="34" charset="0"/>
              </a:rPr>
              <a:t>) Jupiter-3 on 29 July 2023. Launches to higher-orbits have included DSCOVR to Sun–Earth Lagrange point L1, TESS to a lunar flyby, a Tesla Roadster demonstration payload to a heliocentric orbit extending past the orbit of Mars, DART to the asteroid </a:t>
            </a:r>
            <a:r>
              <a:rPr lang="en-US" sz="2200" dirty="0" err="1">
                <a:solidFill>
                  <a:schemeClr val="accent3">
                    <a:lumMod val="25000"/>
                  </a:schemeClr>
                </a:solidFill>
                <a:latin typeface="Abadi" panose="020B0604020104020204" pitchFamily="34" charset="0"/>
              </a:rPr>
              <a:t>Didymos</a:t>
            </a:r>
            <a:r>
              <a:rPr lang="en-US" sz="2200" dirty="0">
                <a:solidFill>
                  <a:schemeClr val="accent3">
                    <a:lumMod val="25000"/>
                  </a:schemeClr>
                </a:solidFill>
                <a:latin typeface="Abadi" panose="020B0604020104020204" pitchFamily="34" charset="0"/>
              </a:rPr>
              <a:t>, Euclid to Sun-Earth Lagrange point L2, and Psyche to the asteroid 16 Psyche.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99279"/>
            <a:ext cx="10414662" cy="1777683"/>
          </a:xfrm>
          <a:prstGeom prst="rect">
            <a:avLst/>
          </a:prstGeom>
        </p:spPr>
        <p:txBody>
          <a:bodyPr lIns="91440" tIns="45720" rIns="91440" bIns="45720" anchor="t">
            <a:normAutofit/>
          </a:bodyPr>
          <a:lstStyle/>
          <a:p>
            <a:pPr>
              <a:lnSpc>
                <a:spcPct val="100000"/>
              </a:lnSpc>
              <a:spcBef>
                <a:spcPts val="1400"/>
              </a:spcBef>
            </a:pPr>
            <a:r>
              <a:rPr lang="en-US" sz="3600" dirty="0"/>
              <a:t>KSC LC-39A has the highest launch success rate (76.9%) with 10 successful and only 3 failed landings</a:t>
            </a:r>
            <a:endParaRPr lang="en-US" sz="3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ABEC6495-C91C-177A-ABA2-437706E5E755}"/>
              </a:ext>
            </a:extLst>
          </p:cNvPr>
          <p:cNvPicPr>
            <a:picLocks noChangeAspect="1"/>
          </p:cNvPicPr>
          <p:nvPr/>
        </p:nvPicPr>
        <p:blipFill>
          <a:blip r:embed="rId3"/>
          <a:stretch>
            <a:fillRect/>
          </a:stretch>
        </p:blipFill>
        <p:spPr>
          <a:xfrm>
            <a:off x="770010" y="1550920"/>
            <a:ext cx="10515601" cy="278051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4160"/>
            <a:ext cx="10687961" cy="36779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with a low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84481" y="1361441"/>
            <a:ext cx="11419840" cy="52120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4800" dirty="0">
                <a:solidFill>
                  <a:schemeClr val="bg2">
                    <a:lumMod val="50000"/>
                  </a:schemeClr>
                </a:solidFill>
                <a:latin typeface="Abadi"/>
              </a:rPr>
              <a:t>Data Collection via REST API from SpaceX.  I normalized json response data into a Pandas </a:t>
            </a:r>
            <a:r>
              <a:rPr lang="en-US" sz="4800" dirty="0" err="1">
                <a:solidFill>
                  <a:schemeClr val="bg2">
                    <a:lumMod val="50000"/>
                  </a:schemeClr>
                </a:solidFill>
                <a:latin typeface="Abadi"/>
              </a:rPr>
              <a:t>dataframe</a:t>
            </a:r>
            <a:r>
              <a:rPr lang="en-US" sz="4800" dirty="0">
                <a:solidFill>
                  <a:schemeClr val="bg2">
                    <a:lumMod val="50000"/>
                  </a:schemeClr>
                </a:solidFill>
                <a:latin typeface="Abadi"/>
              </a:rPr>
              <a:t>.  I combined </a:t>
            </a:r>
            <a:r>
              <a:rPr lang="en-US" sz="4800" dirty="0" err="1">
                <a:solidFill>
                  <a:schemeClr val="bg2">
                    <a:lumMod val="50000"/>
                  </a:schemeClr>
                </a:solidFill>
                <a:latin typeface="Abadi"/>
              </a:rPr>
              <a:t>dataframe</a:t>
            </a:r>
            <a:r>
              <a:rPr lang="en-US" sz="4800" dirty="0">
                <a:solidFill>
                  <a:schemeClr val="bg2">
                    <a:lumMod val="50000"/>
                  </a:schemeClr>
                </a:solidFill>
                <a:latin typeface="Abadi"/>
              </a:rPr>
              <a:t> columns into a dictionary, then back into a </a:t>
            </a:r>
            <a:r>
              <a:rPr lang="en-US" sz="4800" dirty="0" err="1">
                <a:solidFill>
                  <a:schemeClr val="bg2">
                    <a:lumMod val="50000"/>
                  </a:schemeClr>
                </a:solidFill>
                <a:latin typeface="Abadi"/>
              </a:rPr>
              <a:t>dataframe</a:t>
            </a:r>
            <a:r>
              <a:rPr lang="en-US" sz="4800" dirty="0">
                <a:solidFill>
                  <a:schemeClr val="bg2">
                    <a:lumMod val="50000"/>
                  </a:schemeClr>
                </a:solidFill>
                <a:latin typeface="Abadi"/>
              </a:rPr>
              <a:t>.  I filtered the data for Falcon9 launches.</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4800" dirty="0">
                <a:solidFill>
                  <a:schemeClr val="bg2">
                    <a:lumMod val="50000"/>
                  </a:schemeClr>
                </a:solidFill>
                <a:latin typeface="Abadi"/>
              </a:rPr>
              <a:t>I optimized data by replacing missing values with mean data for the cells.   Web scraping Falcon 9 records using </a:t>
            </a:r>
            <a:r>
              <a:rPr lang="en-US" sz="4800" dirty="0" err="1">
                <a:solidFill>
                  <a:schemeClr val="bg2">
                    <a:lumMod val="50000"/>
                  </a:schemeClr>
                </a:solidFill>
                <a:latin typeface="Abadi"/>
              </a:rPr>
              <a:t>BeautfifulSoup</a:t>
            </a:r>
            <a:r>
              <a:rPr lang="en-US" sz="4800" dirty="0">
                <a:solidFill>
                  <a:schemeClr val="bg2">
                    <a:lumMod val="50000"/>
                  </a:schemeClr>
                </a:solidFill>
                <a:latin typeface="Abadi"/>
              </a:rPr>
              <a:t>.  I created a </a:t>
            </a:r>
            <a:r>
              <a:rPr lang="en-US" sz="4800" dirty="0" err="1">
                <a:solidFill>
                  <a:schemeClr val="bg2">
                    <a:lumMod val="50000"/>
                  </a:schemeClr>
                </a:solidFill>
                <a:latin typeface="Abadi"/>
              </a:rPr>
              <a:t>dataframe</a:t>
            </a:r>
            <a:r>
              <a:rPr lang="en-US" sz="4800" dirty="0">
                <a:solidFill>
                  <a:schemeClr val="bg2">
                    <a:lumMod val="50000"/>
                  </a:schemeClr>
                </a:solidFill>
                <a:latin typeface="Abadi"/>
              </a:rPr>
              <a:t> by parsing the launch HTML tables.   I parsed the launch records into a dictionary and created a </a:t>
            </a:r>
            <a:r>
              <a:rPr lang="en-US" sz="4800" dirty="0" err="1">
                <a:solidFill>
                  <a:schemeClr val="bg2">
                    <a:lumMod val="50000"/>
                  </a:schemeClr>
                </a:solidFill>
                <a:latin typeface="Abadi"/>
              </a:rPr>
              <a:t>dataframe</a:t>
            </a:r>
            <a:r>
              <a:rPr lang="en-US" sz="4800" dirty="0">
                <a:solidFill>
                  <a:schemeClr val="bg2">
                    <a:lumMod val="50000"/>
                  </a:schemeClr>
                </a:solidFill>
                <a:latin typeface="Abadi"/>
              </a:rPr>
              <a:t> from it.  </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4800" dirty="0">
                <a:solidFill>
                  <a:schemeClr val="bg2">
                    <a:lumMod val="50000"/>
                  </a:schemeClr>
                </a:solidFill>
                <a:latin typeface="Abadi"/>
              </a:rPr>
              <a:t>Calculated the launch success rate (85.9%)  using SQL. </a:t>
            </a:r>
            <a:endParaRPr lang="en-US" sz="48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lvl="1">
              <a:lnSpc>
                <a:spcPct val="120000"/>
              </a:lnSpc>
              <a:spcBef>
                <a:spcPts val="1400"/>
              </a:spcBef>
            </a:pPr>
            <a:r>
              <a:rPr lang="en-US" sz="4800" dirty="0">
                <a:solidFill>
                  <a:schemeClr val="bg2">
                    <a:lumMod val="50000"/>
                  </a:schemeClr>
                </a:solidFill>
                <a:latin typeface="Abadi"/>
              </a:rPr>
              <a:t>Performed Visual Analytics with Folium.  Created a Dashboard.</a:t>
            </a:r>
            <a:endParaRPr lang="en-US" sz="48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4800" dirty="0">
                <a:solidFill>
                  <a:schemeClr val="accent3">
                    <a:lumMod val="25000"/>
                  </a:schemeClr>
                </a:solidFill>
                <a:latin typeface="Abadi"/>
              </a:rPr>
              <a:t>Performed Predictive Analytics, including the use of logistic regression, created a confusion matrix, created a decision tree,  calculated the accuracy of </a:t>
            </a:r>
            <a:r>
              <a:rPr lang="en-US" sz="4800" dirty="0" err="1">
                <a:solidFill>
                  <a:schemeClr val="accent3">
                    <a:lumMod val="25000"/>
                  </a:schemeClr>
                </a:solidFill>
                <a:latin typeface="Abadi"/>
              </a:rPr>
              <a:t>knn</a:t>
            </a:r>
            <a:r>
              <a:rPr lang="en-US" sz="4800" dirty="0">
                <a:solidFill>
                  <a:schemeClr val="accent3">
                    <a:lumMod val="25000"/>
                  </a:schemeClr>
                </a:solidFill>
                <a:latin typeface="Abadi"/>
              </a:rPr>
              <a:t>, and found which method works best.   </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14879"/>
            <a:ext cx="10515600" cy="381069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via REST API from SpaceX.  I normalized json response data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 combined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columns into a dictionary, then back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 filtered the data for Falcon9 launches and replaced missing values.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32630E4C-108F-12BB-B712-B1F922B0C3F8}"/>
              </a:ext>
            </a:extLst>
          </p:cNvPr>
          <p:cNvSpPr/>
          <p:nvPr/>
        </p:nvSpPr>
        <p:spPr>
          <a:xfrm>
            <a:off x="883920" y="4439920"/>
            <a:ext cx="1534160" cy="1127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data from SpaceX API</a:t>
            </a:r>
          </a:p>
        </p:txBody>
      </p:sp>
      <p:cxnSp>
        <p:nvCxnSpPr>
          <p:cNvPr id="4" name="Straight Arrow Connector 3">
            <a:extLst>
              <a:ext uri="{FF2B5EF4-FFF2-40B4-BE49-F238E27FC236}">
                <a16:creationId xmlns:a16="http://schemas.microsoft.com/office/drawing/2014/main" id="{A5383F45-A807-835C-A713-F9F1F16073D3}"/>
              </a:ext>
            </a:extLst>
          </p:cNvPr>
          <p:cNvCxnSpPr>
            <a:stCxn id="2" idx="3"/>
          </p:cNvCxnSpPr>
          <p:nvPr/>
        </p:nvCxnSpPr>
        <p:spPr>
          <a:xfrm flipV="1">
            <a:off x="2418080" y="4998720"/>
            <a:ext cx="426720" cy="5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D61FCFC-5EC4-733E-59E1-D9F48139D445}"/>
              </a:ext>
            </a:extLst>
          </p:cNvPr>
          <p:cNvSpPr/>
          <p:nvPr/>
        </p:nvSpPr>
        <p:spPr>
          <a:xfrm>
            <a:off x="2844800" y="4348480"/>
            <a:ext cx="1534160" cy="1452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Normalize data and convert to </a:t>
            </a:r>
            <a:r>
              <a:rPr lang="en-US" dirty="0" err="1"/>
              <a:t>dataframe</a:t>
            </a:r>
            <a:endParaRPr lang="en-US" dirty="0"/>
          </a:p>
        </p:txBody>
      </p:sp>
      <p:sp>
        <p:nvSpPr>
          <p:cNvPr id="8" name="Rectangle 7">
            <a:extLst>
              <a:ext uri="{FF2B5EF4-FFF2-40B4-BE49-F238E27FC236}">
                <a16:creationId xmlns:a16="http://schemas.microsoft.com/office/drawing/2014/main" id="{C4DF6849-8EFF-AAAD-C1B5-B05646F7C196}"/>
              </a:ext>
            </a:extLst>
          </p:cNvPr>
          <p:cNvSpPr/>
          <p:nvPr/>
        </p:nvSpPr>
        <p:spPr>
          <a:xfrm>
            <a:off x="4866640" y="4348480"/>
            <a:ext cx="140208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data to Dictionary</a:t>
            </a:r>
          </a:p>
        </p:txBody>
      </p:sp>
      <p:sp>
        <p:nvSpPr>
          <p:cNvPr id="9" name="Rectangle 8">
            <a:extLst>
              <a:ext uri="{FF2B5EF4-FFF2-40B4-BE49-F238E27FC236}">
                <a16:creationId xmlns:a16="http://schemas.microsoft.com/office/drawing/2014/main" id="{608D7A10-EBB2-E016-CFB8-B7F1292205D0}"/>
              </a:ext>
            </a:extLst>
          </p:cNvPr>
          <p:cNvSpPr/>
          <p:nvPr/>
        </p:nvSpPr>
        <p:spPr>
          <a:xfrm>
            <a:off x="10086372" y="4295863"/>
            <a:ext cx="1048629" cy="1424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Replace missing values</a:t>
            </a:r>
          </a:p>
        </p:txBody>
      </p:sp>
      <p:sp>
        <p:nvSpPr>
          <p:cNvPr id="10" name="Rectangle 9">
            <a:extLst>
              <a:ext uri="{FF2B5EF4-FFF2-40B4-BE49-F238E27FC236}">
                <a16:creationId xmlns:a16="http://schemas.microsoft.com/office/drawing/2014/main" id="{BF0BE804-1DAC-6B5E-5C57-92823F45A623}"/>
              </a:ext>
            </a:extLst>
          </p:cNvPr>
          <p:cNvSpPr/>
          <p:nvPr/>
        </p:nvSpPr>
        <p:spPr>
          <a:xfrm>
            <a:off x="8783563" y="4306023"/>
            <a:ext cx="914400" cy="14242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Data</a:t>
            </a:r>
          </a:p>
        </p:txBody>
      </p:sp>
      <p:sp>
        <p:nvSpPr>
          <p:cNvPr id="11" name="Rectangle 10">
            <a:extLst>
              <a:ext uri="{FF2B5EF4-FFF2-40B4-BE49-F238E27FC236}">
                <a16:creationId xmlns:a16="http://schemas.microsoft.com/office/drawing/2014/main" id="{DB08F7E1-3908-86DA-22E5-724C0F31E669}"/>
              </a:ext>
            </a:extLst>
          </p:cNvPr>
          <p:cNvSpPr/>
          <p:nvPr/>
        </p:nvSpPr>
        <p:spPr>
          <a:xfrm>
            <a:off x="6611652" y="4277360"/>
            <a:ext cx="1645920" cy="1452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t>
            </a:r>
            <a:r>
              <a:rPr lang="en-US" dirty="0" err="1"/>
              <a:t>dataframe</a:t>
            </a:r>
            <a:r>
              <a:rPr lang="en-US" dirty="0"/>
              <a:t> from Dictionary</a:t>
            </a:r>
          </a:p>
        </p:txBody>
      </p:sp>
      <p:cxnSp>
        <p:nvCxnSpPr>
          <p:cNvPr id="14" name="Straight Arrow Connector 13">
            <a:extLst>
              <a:ext uri="{FF2B5EF4-FFF2-40B4-BE49-F238E27FC236}">
                <a16:creationId xmlns:a16="http://schemas.microsoft.com/office/drawing/2014/main" id="{9F4ED626-E91A-2D18-4D33-72902BC6333B}"/>
              </a:ext>
            </a:extLst>
          </p:cNvPr>
          <p:cNvCxnSpPr>
            <a:stCxn id="7" idx="3"/>
          </p:cNvCxnSpPr>
          <p:nvPr/>
        </p:nvCxnSpPr>
        <p:spPr>
          <a:xfrm>
            <a:off x="4378960" y="5074920"/>
            <a:ext cx="426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A543AE9-C7CE-21E4-F89B-0FE940E38B9D}"/>
              </a:ext>
            </a:extLst>
          </p:cNvPr>
          <p:cNvCxnSpPr>
            <a:stCxn id="8" idx="3"/>
          </p:cNvCxnSpPr>
          <p:nvPr/>
        </p:nvCxnSpPr>
        <p:spPr>
          <a:xfrm>
            <a:off x="6268720" y="5034280"/>
            <a:ext cx="342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E38F16-5299-9BC0-394E-20FB10E8AA79}"/>
              </a:ext>
            </a:extLst>
          </p:cNvPr>
          <p:cNvCxnSpPr>
            <a:stCxn id="11" idx="3"/>
            <a:endCxn id="10" idx="1"/>
          </p:cNvCxnSpPr>
          <p:nvPr/>
        </p:nvCxnSpPr>
        <p:spPr>
          <a:xfrm>
            <a:off x="8257572" y="5003800"/>
            <a:ext cx="525991" cy="14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808A43-67DD-47E6-7B8D-FBC84DBB9AF5}"/>
              </a:ext>
            </a:extLst>
          </p:cNvPr>
          <p:cNvCxnSpPr>
            <a:stCxn id="10" idx="3"/>
          </p:cNvCxnSpPr>
          <p:nvPr/>
        </p:nvCxnSpPr>
        <p:spPr>
          <a:xfrm>
            <a:off x="9697963" y="5018132"/>
            <a:ext cx="3884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E378D4F6-4663-5707-8262-046005E7CA8E}"/>
              </a:ext>
            </a:extLst>
          </p:cNvPr>
          <p:cNvPicPr>
            <a:picLocks noChangeAspect="1"/>
          </p:cNvPicPr>
          <p:nvPr/>
        </p:nvPicPr>
        <p:blipFill>
          <a:blip r:embed="rId3"/>
          <a:stretch>
            <a:fillRect/>
          </a:stretch>
        </p:blipFill>
        <p:spPr>
          <a:xfrm>
            <a:off x="669807" y="1444049"/>
            <a:ext cx="5078677" cy="2547651"/>
          </a:xfrm>
          <a:prstGeom prst="rect">
            <a:avLst/>
          </a:prstGeom>
        </p:spPr>
      </p:pic>
      <p:pic>
        <p:nvPicPr>
          <p:cNvPr id="11" name="Picture 10">
            <a:extLst>
              <a:ext uri="{FF2B5EF4-FFF2-40B4-BE49-F238E27FC236}">
                <a16:creationId xmlns:a16="http://schemas.microsoft.com/office/drawing/2014/main" id="{90FDB2D9-2CF4-E1EC-6A9B-5B1B6166824B}"/>
              </a:ext>
            </a:extLst>
          </p:cNvPr>
          <p:cNvPicPr>
            <a:picLocks noChangeAspect="1"/>
          </p:cNvPicPr>
          <p:nvPr/>
        </p:nvPicPr>
        <p:blipFill>
          <a:blip r:embed="rId4"/>
          <a:stretch>
            <a:fillRect/>
          </a:stretch>
        </p:blipFill>
        <p:spPr>
          <a:xfrm>
            <a:off x="669807" y="4547764"/>
            <a:ext cx="5078677" cy="2034450"/>
          </a:xfrm>
          <a:prstGeom prst="rect">
            <a:avLst/>
          </a:prstGeom>
        </p:spPr>
      </p:pic>
      <p:cxnSp>
        <p:nvCxnSpPr>
          <p:cNvPr id="15" name="Straight Arrow Connector 14">
            <a:extLst>
              <a:ext uri="{FF2B5EF4-FFF2-40B4-BE49-F238E27FC236}">
                <a16:creationId xmlns:a16="http://schemas.microsoft.com/office/drawing/2014/main" id="{9F5A99EE-8743-C95D-EB89-CB886F48302C}"/>
              </a:ext>
            </a:extLst>
          </p:cNvPr>
          <p:cNvCxnSpPr>
            <a:stCxn id="9" idx="2"/>
          </p:cNvCxnSpPr>
          <p:nvPr/>
        </p:nvCxnSpPr>
        <p:spPr>
          <a:xfrm>
            <a:off x="3209146" y="3991700"/>
            <a:ext cx="1414" cy="448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FF36923-FE35-A156-7FCA-42028D6BF297}"/>
              </a:ext>
            </a:extLst>
          </p:cNvPr>
          <p:cNvPicPr>
            <a:picLocks noChangeAspect="1"/>
          </p:cNvPicPr>
          <p:nvPr/>
        </p:nvPicPr>
        <p:blipFill>
          <a:blip r:embed="rId5"/>
          <a:stretch>
            <a:fillRect/>
          </a:stretch>
        </p:blipFill>
        <p:spPr>
          <a:xfrm>
            <a:off x="5956672" y="1444049"/>
            <a:ext cx="5414590" cy="2547651"/>
          </a:xfrm>
          <a:prstGeom prst="rect">
            <a:avLst/>
          </a:prstGeom>
        </p:spPr>
      </p:pic>
      <p:pic>
        <p:nvPicPr>
          <p:cNvPr id="21" name="Picture 20">
            <a:extLst>
              <a:ext uri="{FF2B5EF4-FFF2-40B4-BE49-F238E27FC236}">
                <a16:creationId xmlns:a16="http://schemas.microsoft.com/office/drawing/2014/main" id="{E176C07A-C138-E486-1FC6-B659BD60D84E}"/>
              </a:ext>
            </a:extLst>
          </p:cNvPr>
          <p:cNvPicPr>
            <a:picLocks noChangeAspect="1"/>
          </p:cNvPicPr>
          <p:nvPr/>
        </p:nvPicPr>
        <p:blipFill>
          <a:blip r:embed="rId6"/>
          <a:stretch>
            <a:fillRect/>
          </a:stretch>
        </p:blipFill>
        <p:spPr>
          <a:xfrm>
            <a:off x="5910262" y="4439920"/>
            <a:ext cx="5461000" cy="2056558"/>
          </a:xfrm>
          <a:prstGeom prst="rect">
            <a:avLst/>
          </a:prstGeom>
        </p:spPr>
      </p:pic>
      <p:cxnSp>
        <p:nvCxnSpPr>
          <p:cNvPr id="23" name="Straight Arrow Connector 22">
            <a:extLst>
              <a:ext uri="{FF2B5EF4-FFF2-40B4-BE49-F238E27FC236}">
                <a16:creationId xmlns:a16="http://schemas.microsoft.com/office/drawing/2014/main" id="{272E77DF-6B3E-2503-ADBA-66FAADFA60C8}"/>
              </a:ext>
            </a:extLst>
          </p:cNvPr>
          <p:cNvCxnSpPr>
            <a:cxnSpLocks/>
          </p:cNvCxnSpPr>
          <p:nvPr/>
        </p:nvCxnSpPr>
        <p:spPr>
          <a:xfrm flipV="1">
            <a:off x="3484880" y="3429000"/>
            <a:ext cx="2471792" cy="111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9F1BE9-BD77-4225-A1BE-14221F90EB14}"/>
              </a:ext>
            </a:extLst>
          </p:cNvPr>
          <p:cNvCxnSpPr>
            <a:stCxn id="17" idx="2"/>
          </p:cNvCxnSpPr>
          <p:nvPr/>
        </p:nvCxnSpPr>
        <p:spPr>
          <a:xfrm flipH="1">
            <a:off x="8620814" y="3991700"/>
            <a:ext cx="43153" cy="285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845</TotalTime>
  <Words>5475</Words>
  <Application>Microsoft Office PowerPoint</Application>
  <PresentationFormat>Widescreen</PresentationFormat>
  <Paragraphs>199</Paragraphs>
  <Slides>43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Abadi</vt:lpstr>
      <vt:lpstr>Arial</vt:lpstr>
      <vt:lpstr>Arial Unicode MS</vt:lpstr>
      <vt:lpstr>Calibri</vt:lpstr>
      <vt:lpstr>Helvetica Neue</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John Cosper</cp:lastModifiedBy>
  <cp:revision>199</cp:revision>
  <dcterms:created xsi:type="dcterms:W3CDTF">2021-04-29T18:58:34Z</dcterms:created>
  <dcterms:modified xsi:type="dcterms:W3CDTF">2024-09-04T02:44:03Z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